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78" r:id="rId1"/>
  </p:sldMasterIdLst>
  <p:notesMasterIdLst>
    <p:notesMasterId r:id="rId35"/>
  </p:notesMasterIdLst>
  <p:handoutMasterIdLst>
    <p:handoutMasterId r:id="rId36"/>
  </p:handoutMasterIdLst>
  <p:sldIdLst>
    <p:sldId id="256" r:id="rId2"/>
    <p:sldId id="257" r:id="rId3"/>
    <p:sldId id="259" r:id="rId4"/>
    <p:sldId id="258" r:id="rId5"/>
    <p:sldId id="260" r:id="rId6"/>
    <p:sldId id="261" r:id="rId7"/>
    <p:sldId id="262" r:id="rId8"/>
    <p:sldId id="264" r:id="rId9"/>
    <p:sldId id="263" r:id="rId10"/>
    <p:sldId id="265" r:id="rId11"/>
    <p:sldId id="274" r:id="rId12"/>
    <p:sldId id="283" r:id="rId13"/>
    <p:sldId id="284" r:id="rId14"/>
    <p:sldId id="268" r:id="rId15"/>
    <p:sldId id="270" r:id="rId16"/>
    <p:sldId id="291" r:id="rId17"/>
    <p:sldId id="271" r:id="rId18"/>
    <p:sldId id="282" r:id="rId19"/>
    <p:sldId id="272" r:id="rId20"/>
    <p:sldId id="285" r:id="rId21"/>
    <p:sldId id="287" r:id="rId22"/>
    <p:sldId id="286" r:id="rId23"/>
    <p:sldId id="289" r:id="rId24"/>
    <p:sldId id="278" r:id="rId25"/>
    <p:sldId id="276" r:id="rId26"/>
    <p:sldId id="277" r:id="rId27"/>
    <p:sldId id="288" r:id="rId28"/>
    <p:sldId id="279" r:id="rId29"/>
    <p:sldId id="292" r:id="rId30"/>
    <p:sldId id="280" r:id="rId31"/>
    <p:sldId id="293" r:id="rId32"/>
    <p:sldId id="290" r:id="rId33"/>
    <p:sldId id="294"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85" autoAdjust="0"/>
    <p:restoredTop sz="76059" autoAdjust="0"/>
  </p:normalViewPr>
  <p:slideViewPr>
    <p:cSldViewPr snapToGrid="0">
      <p:cViewPr>
        <p:scale>
          <a:sx n="50" d="100"/>
          <a:sy n="50" d="100"/>
        </p:scale>
        <p:origin x="456" y="1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787AE37-3B70-4D9D-ACD2-6F037B22AD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644CC00-5304-4E7F-89C7-C37E0967F8F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3C99286-0CB1-493C-8966-5982645D26E5}" type="datetimeFigureOut">
              <a:rPr lang="en-US" smtClean="0"/>
              <a:t>14-May-18</a:t>
            </a:fld>
            <a:endParaRPr lang="en-US"/>
          </a:p>
        </p:txBody>
      </p:sp>
      <p:sp>
        <p:nvSpPr>
          <p:cNvPr id="4" name="Footer Placeholder 3">
            <a:extLst>
              <a:ext uri="{FF2B5EF4-FFF2-40B4-BE49-F238E27FC236}">
                <a16:creationId xmlns:a16="http://schemas.microsoft.com/office/drawing/2014/main" id="{3B9AB9C7-DFC2-4E2D-8BF1-D5A6C20163D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9789A47-8E93-452F-B61F-3EA60C93A2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7387091-4266-4FBE-974E-924FA82448D7}" type="slidenum">
              <a:rPr lang="en-US" smtClean="0"/>
              <a:t>‹#›</a:t>
            </a:fld>
            <a:endParaRPr lang="en-US"/>
          </a:p>
        </p:txBody>
      </p:sp>
    </p:spTree>
    <p:extLst>
      <p:ext uri="{BB962C8B-B14F-4D97-AF65-F5344CB8AC3E}">
        <p14:creationId xmlns:p14="http://schemas.microsoft.com/office/powerpoint/2010/main" val="79793203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4F0B39-C863-4E88-910F-040D874165E6}" type="datetimeFigureOut">
              <a:rPr lang="en-US" smtClean="0"/>
              <a:t>14-May-18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62C76C2-DC18-4116-A570-16CCFBB01F34}" type="slidenum">
              <a:rPr lang="en-US" smtClean="0"/>
              <a:t>‹#›</a:t>
            </a:fld>
            <a:endParaRPr lang="en-US"/>
          </a:p>
        </p:txBody>
      </p:sp>
    </p:spTree>
    <p:extLst>
      <p:ext uri="{BB962C8B-B14F-4D97-AF65-F5344CB8AC3E}">
        <p14:creationId xmlns:p14="http://schemas.microsoft.com/office/powerpoint/2010/main" val="287178020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Good Afternoon, I am Tan Yan Ling, and today I will be presenting my Final Year Project on Offline Web Subtitle Editor.</a:t>
            </a:r>
          </a:p>
          <a:p>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0</a:t>
            </a:fld>
            <a:endParaRPr lang="en-US"/>
          </a:p>
        </p:txBody>
      </p:sp>
    </p:spTree>
    <p:extLst>
      <p:ext uri="{BB962C8B-B14F-4D97-AF65-F5344CB8AC3E}">
        <p14:creationId xmlns:p14="http://schemas.microsoft.com/office/powerpoint/2010/main" val="1537216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design architecture implemented for this application is the Model-View-Controller, in short </a:t>
            </a:r>
            <a:r>
              <a:rPr lang="en-US" sz="1200" kern="1200" dirty="0" err="1">
                <a:solidFill>
                  <a:schemeClr val="tx1"/>
                </a:solidFill>
                <a:effectLst/>
                <a:latin typeface="+mn-lt"/>
                <a:ea typeface="+mn-ea"/>
                <a:cs typeface="+mn-cs"/>
              </a:rPr>
              <a:t>MVC</a:t>
            </a:r>
            <a:r>
              <a:rPr lang="en-US" sz="1200" kern="1200" dirty="0">
                <a:solidFill>
                  <a:schemeClr val="tx1"/>
                </a:solidFill>
                <a:effectLst/>
                <a:latin typeface="+mn-lt"/>
                <a:ea typeface="+mn-ea"/>
                <a:cs typeface="+mn-cs"/>
              </a:rPr>
              <a:t> in PHP. This architecture is used to ensure loose coupling and high internal cohesion between components and layers. The benefit of using this is that new components could be added in the respective layer without creating interference to the other layers.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top layer is the presentation layer where it is the website itself, followed by the application logic layer where all the controllers are inside the player, and lastly, the persistent data is the database stored.</a:t>
            </a:r>
          </a:p>
          <a:p>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9</a:t>
            </a:fld>
            <a:endParaRPr lang="en-US"/>
          </a:p>
        </p:txBody>
      </p:sp>
    </p:spTree>
    <p:extLst>
      <p:ext uri="{BB962C8B-B14F-4D97-AF65-F5344CB8AC3E}">
        <p14:creationId xmlns:p14="http://schemas.microsoft.com/office/powerpoint/2010/main" val="1947881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an overview of the startup page where there is a drag and drop function to select the media and transcript file. Ajax and JavaScript are used in this component. </a:t>
            </a:r>
          </a:p>
          <a:p>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10</a:t>
            </a:fld>
            <a:endParaRPr lang="en-US"/>
          </a:p>
        </p:txBody>
      </p:sp>
    </p:spTree>
    <p:extLst>
      <p:ext uri="{BB962C8B-B14F-4D97-AF65-F5344CB8AC3E}">
        <p14:creationId xmlns:p14="http://schemas.microsoft.com/office/powerpoint/2010/main" val="2152701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I will be talking about the modifications done to the application to provide a more conducive way to use.</a:t>
            </a:r>
          </a:p>
          <a:p>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11</a:t>
            </a:fld>
            <a:endParaRPr lang="en-US"/>
          </a:p>
        </p:txBody>
      </p:sp>
    </p:spTree>
    <p:extLst>
      <p:ext uri="{BB962C8B-B14F-4D97-AF65-F5344CB8AC3E}">
        <p14:creationId xmlns:p14="http://schemas.microsoft.com/office/powerpoint/2010/main" val="3452583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feature I will be talking is to limit the number of words per sentence. Some sentences spoken may be lengthy, having a lot of words, which is difficult for users to concentrate on the current word if they are distracted. Hence, Hence, we set 30 words as the limit for each sentence. </a:t>
            </a:r>
          </a:p>
          <a:p>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12</a:t>
            </a:fld>
            <a:endParaRPr lang="en-US"/>
          </a:p>
        </p:txBody>
      </p:sp>
    </p:spTree>
    <p:extLst>
      <p:ext uri="{BB962C8B-B14F-4D97-AF65-F5344CB8AC3E}">
        <p14:creationId xmlns:p14="http://schemas.microsoft.com/office/powerpoint/2010/main" val="3449544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diagram on the left is before modification where there are more than thirty words in this sentence. After modification, the sentence is split into two sections as shown in the diagram on the right.</a:t>
            </a:r>
          </a:p>
          <a:p>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13</a:t>
            </a:fld>
            <a:endParaRPr lang="en-US"/>
          </a:p>
        </p:txBody>
      </p:sp>
    </p:spTree>
    <p:extLst>
      <p:ext uri="{BB962C8B-B14F-4D97-AF65-F5344CB8AC3E}">
        <p14:creationId xmlns:p14="http://schemas.microsoft.com/office/powerpoint/2010/main" val="616763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 shortened sentence would be more feasible to provide comfort for users. Another way to follow the playback, users could also click on the current sentence spoken, where it will reflect on the transcript editing textbox, where the words are highlighted in yellow.</a:t>
            </a:r>
          </a:p>
          <a:p>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14</a:t>
            </a:fld>
            <a:endParaRPr lang="en-US"/>
          </a:p>
        </p:txBody>
      </p:sp>
    </p:spTree>
    <p:extLst>
      <p:ext uri="{BB962C8B-B14F-4D97-AF65-F5344CB8AC3E}">
        <p14:creationId xmlns:p14="http://schemas.microsoft.com/office/powerpoint/2010/main" val="3910430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Another feature is the implementation of a search box as you can see on the top right corner of the screen. </a:t>
            </a:r>
          </a:p>
          <a:p>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16</a:t>
            </a:fld>
            <a:endParaRPr lang="en-US"/>
          </a:p>
        </p:txBody>
      </p:sp>
    </p:spTree>
    <p:extLst>
      <p:ext uri="{BB962C8B-B14F-4D97-AF65-F5344CB8AC3E}">
        <p14:creationId xmlns:p14="http://schemas.microsoft.com/office/powerpoint/2010/main" val="1880693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DEMO [for example, I will search a word ‘perform’ and the results are shown in the transcript screen. The sentence with the most number of occurrences of that word will be shown at the top, followed by the least number of occurrences.]</a:t>
            </a:r>
          </a:p>
          <a:p>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17</a:t>
            </a:fld>
            <a:endParaRPr lang="en-US"/>
          </a:p>
        </p:txBody>
      </p:sp>
    </p:spTree>
    <p:extLst>
      <p:ext uri="{BB962C8B-B14F-4D97-AF65-F5344CB8AC3E}">
        <p14:creationId xmlns:p14="http://schemas.microsoft.com/office/powerpoint/2010/main" val="22181806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implementation is done using JavaScript, and it is to ensure users are able to search for keywords easily, and look for appropriate sentence to edit. Upon searching throughout the transcript, sorting is updated according to the search result.</a:t>
            </a:r>
          </a:p>
          <a:p>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18</a:t>
            </a:fld>
            <a:endParaRPr lang="en-US"/>
          </a:p>
        </p:txBody>
      </p:sp>
    </p:spTree>
    <p:extLst>
      <p:ext uri="{BB962C8B-B14F-4D97-AF65-F5344CB8AC3E}">
        <p14:creationId xmlns:p14="http://schemas.microsoft.com/office/powerpoint/2010/main" val="11123093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Playback being paused automatically upon editing is included as a feature. By inputting any character, the playback is automatically paused to allow users to do their changes on the transcript without being rushed. </a:t>
            </a:r>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19</a:t>
            </a:fld>
            <a:endParaRPr lang="en-US"/>
          </a:p>
        </p:txBody>
      </p:sp>
    </p:spTree>
    <p:extLst>
      <p:ext uri="{BB962C8B-B14F-4D97-AF65-F5344CB8AC3E}">
        <p14:creationId xmlns:p14="http://schemas.microsoft.com/office/powerpoint/2010/main" val="2148766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the agenda for today’s presentation. where I will be focusing on these points throughout the whole presentation. To allow you to understand more about this project, I will briefly go through the usage of transcribing tools.</a:t>
            </a:r>
          </a:p>
          <a:p>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1</a:t>
            </a:fld>
            <a:endParaRPr lang="en-US"/>
          </a:p>
        </p:txBody>
      </p:sp>
    </p:spTree>
    <p:extLst>
      <p:ext uri="{BB962C8B-B14F-4D97-AF65-F5344CB8AC3E}">
        <p14:creationId xmlns:p14="http://schemas.microsoft.com/office/powerpoint/2010/main" val="2711161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DEMO [From here, you could see that the playback is being paused at the moment. There is an inaccurate word in this section. So I am required to change this word from ‘pro’ to ‘poor’. So now I am going to play the playback and edit when the playback is still playing. As we can see, the playback is paused when I insert a character. ]</a:t>
            </a:r>
          </a:p>
          <a:p>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20</a:t>
            </a:fld>
            <a:endParaRPr lang="en-US"/>
          </a:p>
        </p:txBody>
      </p:sp>
    </p:spTree>
    <p:extLst>
      <p:ext uri="{BB962C8B-B14F-4D97-AF65-F5344CB8AC3E}">
        <p14:creationId xmlns:p14="http://schemas.microsoft.com/office/powerpoint/2010/main" val="9443072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advantage is that it gives users ample time to edit the changes made. Users could resume playback by clicking on the play button or F1. This feature is included mainly for novice users who are unable to keep up with the time allocated to make changes.</a:t>
            </a:r>
          </a:p>
          <a:p>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21</a:t>
            </a:fld>
            <a:endParaRPr lang="en-US"/>
          </a:p>
        </p:txBody>
      </p:sp>
    </p:spTree>
    <p:extLst>
      <p:ext uri="{BB962C8B-B14F-4D97-AF65-F5344CB8AC3E}">
        <p14:creationId xmlns:p14="http://schemas.microsoft.com/office/powerpoint/2010/main" val="25934619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Next feature I am going to talk about is the saving of transcript in either XML or </a:t>
            </a:r>
            <a:r>
              <a:rPr lang="en-US" sz="1200" kern="1200" dirty="0" err="1">
                <a:solidFill>
                  <a:schemeClr val="tx1"/>
                </a:solidFill>
                <a:effectLst/>
                <a:latin typeface="+mn-lt"/>
                <a:ea typeface="+mn-ea"/>
                <a:cs typeface="+mn-cs"/>
              </a:rPr>
              <a:t>SRT</a:t>
            </a:r>
            <a:r>
              <a:rPr lang="en-US" sz="1200" kern="1200" dirty="0">
                <a:solidFill>
                  <a:schemeClr val="tx1"/>
                </a:solidFill>
                <a:effectLst/>
                <a:latin typeface="+mn-lt"/>
                <a:ea typeface="+mn-ea"/>
                <a:cs typeface="+mn-cs"/>
              </a:rPr>
              <a:t> format. Previously, I have talked about how we import transcript in the XML format into the application. </a:t>
            </a:r>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22</a:t>
            </a:fld>
            <a:endParaRPr lang="en-US"/>
          </a:p>
        </p:txBody>
      </p:sp>
    </p:spTree>
    <p:extLst>
      <p:ext uri="{BB962C8B-B14F-4D97-AF65-F5344CB8AC3E}">
        <p14:creationId xmlns:p14="http://schemas.microsoft.com/office/powerpoint/2010/main" val="427798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could also export by saving the modified version of the transcript in XML format using either of these buttons as shown in the bottom right corner.</a:t>
            </a:r>
          </a:p>
          <a:p>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23</a:t>
            </a:fld>
            <a:endParaRPr lang="en-US"/>
          </a:p>
        </p:txBody>
      </p:sp>
    </p:spTree>
    <p:extLst>
      <p:ext uri="{BB962C8B-B14F-4D97-AF65-F5344CB8AC3E}">
        <p14:creationId xmlns:p14="http://schemas.microsoft.com/office/powerpoint/2010/main" val="11962343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will first talk about the XML format. So the green button, named ‘Save Updated XML’.</a:t>
            </a:r>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24</a:t>
            </a:fld>
            <a:endParaRPr lang="en-US"/>
          </a:p>
        </p:txBody>
      </p:sp>
    </p:spTree>
    <p:extLst>
      <p:ext uri="{BB962C8B-B14F-4D97-AF65-F5344CB8AC3E}">
        <p14:creationId xmlns:p14="http://schemas.microsoft.com/office/powerpoint/2010/main" val="2399276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upon clicking it, the modified version will be downloaded in the ‘Downloads’ folder. Users could upload the newer version of the transcript. The modified version will include _V1 in the title of the file. </a:t>
            </a:r>
          </a:p>
          <a:p>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25</a:t>
            </a:fld>
            <a:endParaRPr lang="en-US"/>
          </a:p>
        </p:txBody>
      </p:sp>
    </p:spTree>
    <p:extLst>
      <p:ext uri="{BB962C8B-B14F-4D97-AF65-F5344CB8AC3E}">
        <p14:creationId xmlns:p14="http://schemas.microsoft.com/office/powerpoint/2010/main" val="1667039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for the </a:t>
            </a:r>
            <a:r>
              <a:rPr lang="en-US" sz="1200" kern="1200" dirty="0" err="1">
                <a:solidFill>
                  <a:schemeClr val="tx1"/>
                </a:solidFill>
                <a:effectLst/>
                <a:latin typeface="+mn-lt"/>
                <a:ea typeface="+mn-ea"/>
                <a:cs typeface="+mn-cs"/>
              </a:rPr>
              <a:t>SRT</a:t>
            </a:r>
            <a:r>
              <a:rPr lang="en-US" sz="1200" kern="1200" dirty="0">
                <a:solidFill>
                  <a:schemeClr val="tx1"/>
                </a:solidFill>
                <a:effectLst/>
                <a:latin typeface="+mn-lt"/>
                <a:ea typeface="+mn-ea"/>
                <a:cs typeface="+mn-cs"/>
              </a:rPr>
              <a:t> format, the imported version of the transcript could be downloaded. </a:t>
            </a:r>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26</a:t>
            </a:fld>
            <a:endParaRPr lang="en-US"/>
          </a:p>
        </p:txBody>
      </p:sp>
    </p:spTree>
    <p:extLst>
      <p:ext uri="{BB962C8B-B14F-4D97-AF65-F5344CB8AC3E}">
        <p14:creationId xmlns:p14="http://schemas.microsoft.com/office/powerpoint/2010/main" val="25398095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Upon modification done to the transcript upon editing, the application is unable to recognize the modification done. Hence, an alert message will be prompted out as shown above. To save the modified version of </a:t>
            </a:r>
            <a:r>
              <a:rPr lang="en-US" sz="1200" kern="1200" dirty="0" err="1">
                <a:solidFill>
                  <a:schemeClr val="tx1"/>
                </a:solidFill>
                <a:effectLst/>
                <a:latin typeface="+mn-lt"/>
                <a:ea typeface="+mn-ea"/>
                <a:cs typeface="+mn-cs"/>
              </a:rPr>
              <a:t>SRT</a:t>
            </a:r>
            <a:r>
              <a:rPr lang="en-US" sz="1200" kern="1200" dirty="0">
                <a:solidFill>
                  <a:schemeClr val="tx1"/>
                </a:solidFill>
                <a:effectLst/>
                <a:latin typeface="+mn-lt"/>
                <a:ea typeface="+mn-ea"/>
                <a:cs typeface="+mn-cs"/>
              </a:rPr>
              <a:t>, users are required to save the modified version of XML transcript and select that version in the startup page, and save the </a:t>
            </a:r>
            <a:r>
              <a:rPr lang="en-US" sz="1200" kern="1200" dirty="0" err="1">
                <a:solidFill>
                  <a:schemeClr val="tx1"/>
                </a:solidFill>
                <a:effectLst/>
                <a:latin typeface="+mn-lt"/>
                <a:ea typeface="+mn-ea"/>
                <a:cs typeface="+mn-cs"/>
              </a:rPr>
              <a:t>SRT</a:t>
            </a:r>
            <a:r>
              <a:rPr lang="en-US" sz="1200" kern="1200" dirty="0">
                <a:solidFill>
                  <a:schemeClr val="tx1"/>
                </a:solidFill>
                <a:effectLst/>
                <a:latin typeface="+mn-lt"/>
                <a:ea typeface="+mn-ea"/>
                <a:cs typeface="+mn-cs"/>
              </a:rPr>
              <a:t> format instantly. This is done to ensure that fewer mistakes will arise due to the proper upload of XML transcript. The downloaded </a:t>
            </a:r>
            <a:r>
              <a:rPr lang="en-US" sz="1200" kern="1200" dirty="0" err="1">
                <a:solidFill>
                  <a:schemeClr val="tx1"/>
                </a:solidFill>
                <a:effectLst/>
                <a:latin typeface="+mn-lt"/>
                <a:ea typeface="+mn-ea"/>
                <a:cs typeface="+mn-cs"/>
              </a:rPr>
              <a:t>SRT</a:t>
            </a:r>
            <a:r>
              <a:rPr lang="en-US" sz="1200" kern="1200" dirty="0">
                <a:solidFill>
                  <a:schemeClr val="tx1"/>
                </a:solidFill>
                <a:effectLst/>
                <a:latin typeface="+mn-lt"/>
                <a:ea typeface="+mn-ea"/>
                <a:cs typeface="+mn-cs"/>
              </a:rPr>
              <a:t> file will be stored in the ‘files’ folder as shown here.</a:t>
            </a:r>
          </a:p>
          <a:p>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27</a:t>
            </a:fld>
            <a:endParaRPr lang="en-US"/>
          </a:p>
        </p:txBody>
      </p:sp>
    </p:spTree>
    <p:extLst>
      <p:ext uri="{BB962C8B-B14F-4D97-AF65-F5344CB8AC3E}">
        <p14:creationId xmlns:p14="http://schemas.microsoft.com/office/powerpoint/2010/main" val="713132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implementation of the </a:t>
            </a:r>
            <a:r>
              <a:rPr lang="en-US" sz="1200" kern="1200" dirty="0" err="1">
                <a:solidFill>
                  <a:schemeClr val="tx1"/>
                </a:solidFill>
                <a:effectLst/>
                <a:latin typeface="+mn-lt"/>
                <a:ea typeface="+mn-ea"/>
                <a:cs typeface="+mn-cs"/>
              </a:rPr>
              <a:t>SRT</a:t>
            </a:r>
            <a:r>
              <a:rPr lang="en-US" sz="1200" kern="1200" dirty="0">
                <a:solidFill>
                  <a:schemeClr val="tx1"/>
                </a:solidFill>
                <a:effectLst/>
                <a:latin typeface="+mn-lt"/>
                <a:ea typeface="+mn-ea"/>
                <a:cs typeface="+mn-cs"/>
              </a:rPr>
              <a:t> transcript is done as it is one of the most common transcript format used in existing transcribing tools, which makes it easier to integrate to other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28</a:t>
            </a:fld>
            <a:endParaRPr lang="en-US"/>
          </a:p>
        </p:txBody>
      </p:sp>
    </p:spTree>
    <p:extLst>
      <p:ext uri="{BB962C8B-B14F-4D97-AF65-F5344CB8AC3E}">
        <p14:creationId xmlns:p14="http://schemas.microsoft.com/office/powerpoint/2010/main" val="24904229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I will be talking about the summary of this project. An iterative and responsive Offline Web Subtitle Editor is created with the use of Java approach. Users are able to experience without the use of mouse by using keyboard shortcuts to navigate around the applications. This application is suitable to cater for beginners as well as expert users. Some features being integrated in this application are not seen in existing transcribing tools.</a:t>
            </a:r>
          </a:p>
          <a:p>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29</a:t>
            </a:fld>
            <a:endParaRPr lang="en-US"/>
          </a:p>
        </p:txBody>
      </p:sp>
    </p:spTree>
    <p:extLst>
      <p:ext uri="{BB962C8B-B14F-4D97-AF65-F5344CB8AC3E}">
        <p14:creationId xmlns:p14="http://schemas.microsoft.com/office/powerpoint/2010/main" val="636288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These are some examples of the existing transcribing tools in the market, which transcribe speech into text as well as to modify the transcript to achieve high accuracy. Some of these transcribing tools are software applications where users are required to download them, whereas some are web-based applications with the use of web browsers. There are two problems spoken previously, and in this project, I will be focusing on achieving a more complete transcript with fewer errors after human intervention.</a:t>
            </a:r>
          </a:p>
          <a:p>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2</a:t>
            </a:fld>
            <a:endParaRPr lang="en-US"/>
          </a:p>
        </p:txBody>
      </p:sp>
    </p:spTree>
    <p:extLst>
      <p:ext uri="{BB962C8B-B14F-4D97-AF65-F5344CB8AC3E}">
        <p14:creationId xmlns:p14="http://schemas.microsoft.com/office/powerpoint/2010/main" val="22517990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Some technical difficulties faced are that if it is required to make changes dynamically, there is a restriction to using JavaScript and </a:t>
            </a:r>
            <a:r>
              <a:rPr lang="en-US" sz="1200" kern="1200" dirty="0" err="1">
                <a:solidFill>
                  <a:schemeClr val="tx1"/>
                </a:solidFill>
                <a:effectLst/>
                <a:latin typeface="+mn-lt"/>
                <a:ea typeface="+mn-ea"/>
                <a:cs typeface="+mn-cs"/>
              </a:rPr>
              <a:t>Jquery</a:t>
            </a:r>
            <a:r>
              <a:rPr lang="en-US" sz="1200" kern="1200" dirty="0">
                <a:solidFill>
                  <a:schemeClr val="tx1"/>
                </a:solidFill>
                <a:effectLst/>
                <a:latin typeface="+mn-lt"/>
                <a:ea typeface="+mn-ea"/>
                <a:cs typeface="+mn-cs"/>
              </a:rPr>
              <a:t> to reflect the changes immediately. And since this is a web-based application, there are fewer features that can be implemented as compared to software applications due to functionalities of the programming language.</a:t>
            </a:r>
          </a:p>
        </p:txBody>
      </p:sp>
      <p:sp>
        <p:nvSpPr>
          <p:cNvPr id="4" name="Slide Number Placeholder 3"/>
          <p:cNvSpPr>
            <a:spLocks noGrp="1"/>
          </p:cNvSpPr>
          <p:nvPr>
            <p:ph type="sldNum" sz="quarter" idx="10"/>
          </p:nvPr>
        </p:nvSpPr>
        <p:spPr/>
        <p:txBody>
          <a:bodyPr/>
          <a:lstStyle/>
          <a:p>
            <a:fld id="{862C76C2-DC18-4116-A570-16CCFBB01F34}" type="slidenum">
              <a:rPr lang="en-US" smtClean="0"/>
              <a:t>30</a:t>
            </a:fld>
            <a:endParaRPr lang="en-US"/>
          </a:p>
        </p:txBody>
      </p:sp>
    </p:spTree>
    <p:extLst>
      <p:ext uri="{BB962C8B-B14F-4D97-AF65-F5344CB8AC3E}">
        <p14:creationId xmlns:p14="http://schemas.microsoft.com/office/powerpoint/2010/main" val="168596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Partial waveforms cannot be visualized due to the limitation of the zoom function that the plugin is integrated. There is a lack of waveform visualizations for video files. If users were to modify </a:t>
            </a:r>
            <a:r>
              <a:rPr lang="en-SG" sz="1200" b="0" i="0" u="none" strike="noStrike" kern="1200" baseline="0" dirty="0">
                <a:solidFill>
                  <a:schemeClr val="tx1"/>
                </a:solidFill>
                <a:latin typeface="+mn-lt"/>
                <a:ea typeface="+mn-ea"/>
                <a:cs typeface="+mn-cs"/>
              </a:rPr>
              <a:t>a large segment of the transcript, the application could not support the multiple modifications, causing multiple sentences to be highlighted. </a:t>
            </a:r>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31</a:t>
            </a:fld>
            <a:endParaRPr lang="en-US"/>
          </a:p>
        </p:txBody>
      </p:sp>
    </p:spTree>
    <p:extLst>
      <p:ext uri="{BB962C8B-B14F-4D97-AF65-F5344CB8AC3E}">
        <p14:creationId xmlns:p14="http://schemas.microsoft.com/office/powerpoint/2010/main" val="3098635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Transcripts can either be produced manually or by using automatic speech recognition technology. For this project, the transcripts are auto-generated by the audio speech recognition systems. With the current technology implemented, 100% accuracy is still not yet attainable, hence they require human correction and vetting is to be done on the transcript. </a:t>
            </a:r>
          </a:p>
          <a:p>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3</a:t>
            </a:fld>
            <a:endParaRPr lang="en-US"/>
          </a:p>
        </p:txBody>
      </p:sp>
    </p:spTree>
    <p:extLst>
      <p:ext uri="{BB962C8B-B14F-4D97-AF65-F5344CB8AC3E}">
        <p14:creationId xmlns:p14="http://schemas.microsoft.com/office/powerpoint/2010/main" val="3815447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motivation behind this subtitle editor is there is an absence of a well-designed web-based subtitle editor currently in the market. Certain editors are very simple with minimal features that do not provide users with much features. Hence, users require more time on processing work such as inputting the correct words, by typing in the keyword and doing time stamping of words.</a:t>
            </a:r>
          </a:p>
          <a:p>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4</a:t>
            </a:fld>
            <a:endParaRPr lang="en-US"/>
          </a:p>
        </p:txBody>
      </p:sp>
    </p:spTree>
    <p:extLst>
      <p:ext uri="{BB962C8B-B14F-4D97-AF65-F5344CB8AC3E}">
        <p14:creationId xmlns:p14="http://schemas.microsoft.com/office/powerpoint/2010/main" val="34488451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I will give you a short overview on the Subtitle Editor. As we can see, the subtitle editor is packed with necessary features such as searching keywords throughout the transcript in the search box as seen in the top right corner, as well as highlighting the low confidence words by clicking on the confidence score on the transcript panel.</a:t>
            </a:r>
          </a:p>
          <a:p>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5</a:t>
            </a:fld>
            <a:endParaRPr lang="en-US"/>
          </a:p>
        </p:txBody>
      </p:sp>
    </p:spTree>
    <p:extLst>
      <p:ext uri="{BB962C8B-B14F-4D97-AF65-F5344CB8AC3E}">
        <p14:creationId xmlns:p14="http://schemas.microsoft.com/office/powerpoint/2010/main" val="1731474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subtitle editor is a web-based application, that is designed to cater for novice and expert users. Some transcribing tools have many features which may confuse novice users since they are not frequently exposed to these applications.  A native HTML5 player and JavaScript are used which can be </a:t>
            </a:r>
            <a:r>
              <a:rPr lang="en-US" sz="1200" kern="1200" dirty="0">
                <a:solidFill>
                  <a:schemeClr val="tx1"/>
                </a:solidFill>
                <a:effectLst/>
                <a:highlight>
                  <a:srgbClr val="FFFF00"/>
                </a:highlight>
                <a:latin typeface="+mn-lt"/>
                <a:ea typeface="+mn-ea"/>
                <a:cs typeface="+mn-cs"/>
              </a:rPr>
              <a:t>easily deployed to web browsers or Cloud</a:t>
            </a:r>
            <a:r>
              <a:rPr lang="en-US" sz="1200" kern="1200" dirty="0">
                <a:solidFill>
                  <a:schemeClr val="tx1"/>
                </a:solidFill>
                <a:effectLst/>
                <a:latin typeface="+mn-lt"/>
                <a:ea typeface="+mn-ea"/>
                <a:cs typeface="+mn-cs"/>
              </a:rPr>
              <a:t>. It also saves time and cost as there is no need in installing any software to operate the system and worrying about the incompatibility with other machines or operating systems. The key innovation behind this is to allow users to work with high efficiency and usability from learning their work patterns.</a:t>
            </a:r>
          </a:p>
          <a:p>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6</a:t>
            </a:fld>
            <a:endParaRPr lang="en-US"/>
          </a:p>
        </p:txBody>
      </p:sp>
    </p:spTree>
    <p:extLst>
      <p:ext uri="{BB962C8B-B14F-4D97-AF65-F5344CB8AC3E}">
        <p14:creationId xmlns:p14="http://schemas.microsoft.com/office/powerpoint/2010/main" val="2063012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application is designed in web-based format. And here is a short demo on how the subtitle editor works, and I will give a brief description on the application itself.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user could upload the media file along with the transcript file they want to modify. They could either browse through the folders and select, or drag the relevant file directly into the dotted enclosing box. Upon selecting the two files, user will be directed to the main page of the subtitle editor application. From the application seen above, the title of the xml file is shown at the top of the web, followed by the transcript text, that is imported from the xml file. Users could filter the sentences in the transcript according to the time starting from the beginning or the confidence score, where the top sentence is mostly the sentence with the most number of inaccurate words.</a:t>
            </a:r>
          </a:p>
          <a:p>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7</a:t>
            </a:fld>
            <a:endParaRPr lang="en-US"/>
          </a:p>
        </p:txBody>
      </p:sp>
    </p:spTree>
    <p:extLst>
      <p:ext uri="{BB962C8B-B14F-4D97-AF65-F5344CB8AC3E}">
        <p14:creationId xmlns:p14="http://schemas.microsoft.com/office/powerpoint/2010/main" val="193562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Now, I will compare this application with </a:t>
            </a:r>
            <a:r>
              <a:rPr lang="en-US" sz="1200" kern="1200" dirty="0" err="1">
                <a:solidFill>
                  <a:schemeClr val="tx1"/>
                </a:solidFill>
                <a:effectLst/>
                <a:latin typeface="+mn-lt"/>
                <a:ea typeface="+mn-ea"/>
                <a:cs typeface="+mn-cs"/>
              </a:rPr>
              <a:t>Praat</a:t>
            </a:r>
            <a:r>
              <a:rPr lang="en-US" sz="1200" kern="1200" dirty="0">
                <a:solidFill>
                  <a:schemeClr val="tx1"/>
                </a:solidFill>
                <a:effectLst/>
                <a:latin typeface="+mn-lt"/>
                <a:ea typeface="+mn-ea"/>
                <a:cs typeface="+mn-cs"/>
              </a:rPr>
              <a:t> and ELAN. </a:t>
            </a:r>
            <a:r>
              <a:rPr lang="en-US" sz="1200" kern="1200" dirty="0" err="1">
                <a:solidFill>
                  <a:schemeClr val="tx1"/>
                </a:solidFill>
                <a:effectLst/>
                <a:latin typeface="+mn-lt"/>
                <a:ea typeface="+mn-ea"/>
                <a:cs typeface="+mn-cs"/>
              </a:rPr>
              <a:t>Praat</a:t>
            </a:r>
            <a:r>
              <a:rPr lang="en-US" sz="1200" kern="1200" dirty="0">
                <a:solidFill>
                  <a:schemeClr val="tx1"/>
                </a:solidFill>
                <a:effectLst/>
                <a:latin typeface="+mn-lt"/>
                <a:ea typeface="+mn-ea"/>
                <a:cs typeface="+mn-cs"/>
              </a:rPr>
              <a:t> and ELAN are software applications which require users to download them. Similar to our application, waveform visualization is shown in </a:t>
            </a:r>
            <a:r>
              <a:rPr lang="en-US" sz="1200" kern="1200" dirty="0" err="1">
                <a:solidFill>
                  <a:schemeClr val="tx1"/>
                </a:solidFill>
                <a:effectLst/>
                <a:latin typeface="+mn-lt"/>
                <a:ea typeface="+mn-ea"/>
                <a:cs typeface="+mn-cs"/>
              </a:rPr>
              <a:t>Praat</a:t>
            </a:r>
            <a:r>
              <a:rPr lang="en-US" sz="1200" kern="1200" dirty="0">
                <a:solidFill>
                  <a:schemeClr val="tx1"/>
                </a:solidFill>
                <a:effectLst/>
                <a:latin typeface="+mn-lt"/>
                <a:ea typeface="+mn-ea"/>
                <a:cs typeface="+mn-cs"/>
              </a:rPr>
              <a:t>, whereas for ELAN, there is no waveform visualization. There is no pausing of playback and auto-looping for </a:t>
            </a:r>
            <a:r>
              <a:rPr lang="en-US" sz="1200" kern="1200" dirty="0" err="1">
                <a:solidFill>
                  <a:schemeClr val="tx1"/>
                </a:solidFill>
                <a:effectLst/>
                <a:latin typeface="+mn-lt"/>
                <a:ea typeface="+mn-ea"/>
                <a:cs typeface="+mn-cs"/>
              </a:rPr>
              <a:t>Praat</a:t>
            </a:r>
            <a:r>
              <a:rPr lang="en-US" sz="1200" kern="1200" dirty="0">
                <a:solidFill>
                  <a:schemeClr val="tx1"/>
                </a:solidFill>
                <a:effectLst/>
                <a:latin typeface="+mn-lt"/>
                <a:ea typeface="+mn-ea"/>
                <a:cs typeface="+mn-cs"/>
              </a:rPr>
              <a:t> which makes it difficult for users since they are unable to pause and restart the section they want to listen. They have to play the whole section of that sentence before reselecting it again to listen. As for ELAN, it is more suitable for experienced users, who have a clear understanding on the functions and features. Revision history is not equipped which makes it even harder for users since undoing of amendments are hard to retrieve back.</a:t>
            </a:r>
          </a:p>
          <a:p>
            <a:endParaRPr lang="en-US" dirty="0"/>
          </a:p>
        </p:txBody>
      </p:sp>
      <p:sp>
        <p:nvSpPr>
          <p:cNvPr id="4" name="Slide Number Placeholder 3"/>
          <p:cNvSpPr>
            <a:spLocks noGrp="1"/>
          </p:cNvSpPr>
          <p:nvPr>
            <p:ph type="sldNum" sz="quarter" idx="10"/>
          </p:nvPr>
        </p:nvSpPr>
        <p:spPr/>
        <p:txBody>
          <a:bodyPr/>
          <a:lstStyle/>
          <a:p>
            <a:fld id="{862C76C2-DC18-4116-A570-16CCFBB01F34}" type="slidenum">
              <a:rPr lang="en-US" smtClean="0"/>
              <a:t>8</a:t>
            </a:fld>
            <a:endParaRPr lang="en-US"/>
          </a:p>
        </p:txBody>
      </p:sp>
    </p:spTree>
    <p:extLst>
      <p:ext uri="{BB962C8B-B14F-4D97-AF65-F5344CB8AC3E}">
        <p14:creationId xmlns:p14="http://schemas.microsoft.com/office/powerpoint/2010/main" val="807213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0E88E5B-4522-4282-8258-1024489B4347}" type="datetime1">
              <a:rPr lang="en-US" smtClean="0"/>
              <a:t>14-May-18</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659B8747-9C9F-44D0-BA69-914F15BD556A}"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707707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E81601-FCB1-4845-BAB7-02CDCE5E2470}" type="datetime1">
              <a:rPr lang="en-US" smtClean="0"/>
              <a:t>14-May-18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9B8747-9C9F-44D0-BA69-914F15BD556A}"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19922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A6E6C8D-7490-4F36-B257-B7C6BACF0927}" type="datetime1">
              <a:rPr lang="en-US" smtClean="0"/>
              <a:t>14-May-18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9B8747-9C9F-44D0-BA69-914F15BD556A}"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69787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8909FD-2107-4619-AD24-2C1DD178BF50}" type="datetime1">
              <a:rPr lang="en-US" smtClean="0"/>
              <a:t>14-May-18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9B8747-9C9F-44D0-BA69-914F15BD556A}"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62490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3C2CAE4E-A847-430D-AA0F-15466167DFFD}" type="datetime1">
              <a:rPr lang="en-US" smtClean="0"/>
              <a:t>14-May-18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9B8747-9C9F-44D0-BA69-914F15BD556A}"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78171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56F15E5-D53B-4B50-A7D9-96F87D21851B}" type="datetime1">
              <a:rPr lang="en-US" smtClean="0"/>
              <a:t>14-May-18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9B8747-9C9F-44D0-BA69-914F15BD556A}"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612005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E80766-9792-4571-94D1-74FDDE7E2F1E}" type="datetime1">
              <a:rPr lang="en-US" smtClean="0"/>
              <a:t>14-May-18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9B8747-9C9F-44D0-BA69-914F15BD556A}"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797916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8CC6B8-DE3F-4E34-9F59-3DDF5B5B853E}" type="datetime1">
              <a:rPr lang="en-US" smtClean="0"/>
              <a:t>14-May-18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9B8747-9C9F-44D0-BA69-914F15BD556A}"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725583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D10DB3-0AAA-472C-9583-CE966607C9BB}" type="datetime1">
              <a:rPr lang="en-US" smtClean="0"/>
              <a:t>14-May-18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9B8747-9C9F-44D0-BA69-914F15BD556A}" type="slidenum">
              <a:rPr lang="en-US" smtClean="0"/>
              <a:t>‹#›</a:t>
            </a:fld>
            <a:endParaRPr lang="en-US"/>
          </a:p>
        </p:txBody>
      </p:sp>
    </p:spTree>
    <p:extLst>
      <p:ext uri="{BB962C8B-B14F-4D97-AF65-F5344CB8AC3E}">
        <p14:creationId xmlns:p14="http://schemas.microsoft.com/office/powerpoint/2010/main" val="2607140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3A37ACF-B5A9-471B-8C6F-1FA0D2A9F88F}" type="datetime1">
              <a:rPr lang="en-US" smtClean="0"/>
              <a:t>14-May-18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9B8747-9C9F-44D0-BA69-914F15BD556A}"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60248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9038BAD-0A05-4707-BF3E-BBD2FF435F50}" type="datetime1">
              <a:rPr lang="en-US" smtClean="0"/>
              <a:t>14-May-18</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659B8747-9C9F-44D0-BA69-914F15BD556A}"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87860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5B142B7E-2AA6-4BA7-8DBB-45DDAD4C56CC}" type="datetime1">
              <a:rPr lang="en-US" smtClean="0"/>
              <a:t>14-May-18</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59B8747-9C9F-44D0-BA69-914F15BD556A}"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114890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A306D-603A-4BB0-9FA8-F9FE82AD639C}"/>
              </a:ext>
            </a:extLst>
          </p:cNvPr>
          <p:cNvSpPr>
            <a:spLocks noGrp="1"/>
          </p:cNvSpPr>
          <p:nvPr>
            <p:ph type="ctrTitle"/>
          </p:nvPr>
        </p:nvSpPr>
        <p:spPr/>
        <p:txBody>
          <a:bodyPr>
            <a:normAutofit/>
          </a:bodyPr>
          <a:lstStyle/>
          <a:p>
            <a:pPr algn="ctr"/>
            <a:r>
              <a:rPr lang="en-US" sz="3600" dirty="0">
                <a:latin typeface="Rockwell" panose="02060603020205020403" pitchFamily="18" charset="0"/>
              </a:rPr>
              <a:t>SCE16-0555</a:t>
            </a:r>
            <a:br>
              <a:rPr lang="en-US" sz="3600" dirty="0">
                <a:latin typeface="Rockwell" panose="02060603020205020403" pitchFamily="18" charset="0"/>
              </a:rPr>
            </a:br>
            <a:r>
              <a:rPr lang="en-US" sz="6000" dirty="0">
                <a:latin typeface="Rockwell" panose="02060603020205020403" pitchFamily="18" charset="0"/>
              </a:rPr>
              <a:t>OFFLINE WEB </a:t>
            </a:r>
            <a:br>
              <a:rPr lang="en-US" sz="6000" dirty="0">
                <a:latin typeface="Rockwell" panose="02060603020205020403" pitchFamily="18" charset="0"/>
              </a:rPr>
            </a:br>
            <a:r>
              <a:rPr lang="en-US" sz="6000" dirty="0">
                <a:latin typeface="Rockwell" panose="02060603020205020403" pitchFamily="18" charset="0"/>
              </a:rPr>
              <a:t>SUBTITLE EDITOR</a:t>
            </a:r>
          </a:p>
        </p:txBody>
      </p:sp>
      <p:sp>
        <p:nvSpPr>
          <p:cNvPr id="3" name="Subtitle 2">
            <a:extLst>
              <a:ext uri="{FF2B5EF4-FFF2-40B4-BE49-F238E27FC236}">
                <a16:creationId xmlns:a16="http://schemas.microsoft.com/office/drawing/2014/main" id="{B465D23B-BF7A-4B8E-9B81-DF0F2C5E8C22}"/>
              </a:ext>
            </a:extLst>
          </p:cNvPr>
          <p:cNvSpPr>
            <a:spLocks noGrp="1"/>
          </p:cNvSpPr>
          <p:nvPr>
            <p:ph type="subTitle" idx="1"/>
          </p:nvPr>
        </p:nvSpPr>
        <p:spPr>
          <a:xfrm>
            <a:off x="2417780" y="3531204"/>
            <a:ext cx="8637072" cy="1955196"/>
          </a:xfrm>
        </p:spPr>
        <p:txBody>
          <a:bodyPr>
            <a:normAutofit/>
          </a:bodyPr>
          <a:lstStyle/>
          <a:p>
            <a:pPr algn="ctr"/>
            <a:r>
              <a:rPr lang="en-US" dirty="0">
                <a:latin typeface="Rockwell" panose="02060603020205020403" pitchFamily="18" charset="0"/>
              </a:rPr>
              <a:t>Tan Yan Ling</a:t>
            </a:r>
          </a:p>
          <a:p>
            <a:pPr algn="ctr"/>
            <a:r>
              <a:rPr lang="en-US" dirty="0">
                <a:latin typeface="Rockwell" panose="02060603020205020403" pitchFamily="18" charset="0"/>
              </a:rPr>
              <a:t>U1422381G</a:t>
            </a:r>
          </a:p>
          <a:p>
            <a:pPr algn="ctr"/>
            <a:r>
              <a:rPr lang="en-US" dirty="0">
                <a:latin typeface="Rockwell" panose="02060603020205020403" pitchFamily="18" charset="0"/>
              </a:rPr>
              <a:t>15</a:t>
            </a:r>
            <a:r>
              <a:rPr lang="en-US" baseline="30000" dirty="0">
                <a:latin typeface="Rockwell" panose="02060603020205020403" pitchFamily="18" charset="0"/>
              </a:rPr>
              <a:t>th</a:t>
            </a:r>
            <a:r>
              <a:rPr lang="en-US" dirty="0">
                <a:latin typeface="Rockwell" panose="02060603020205020403" pitchFamily="18" charset="0"/>
              </a:rPr>
              <a:t> MAY 2018</a:t>
            </a:r>
          </a:p>
        </p:txBody>
      </p:sp>
    </p:spTree>
    <p:extLst>
      <p:ext uri="{BB962C8B-B14F-4D97-AF65-F5344CB8AC3E}">
        <p14:creationId xmlns:p14="http://schemas.microsoft.com/office/powerpoint/2010/main" val="25211213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A9BD5-28F1-48CA-8C41-AE58043C8B07}"/>
              </a:ext>
            </a:extLst>
          </p:cNvPr>
          <p:cNvSpPr>
            <a:spLocks noGrp="1"/>
          </p:cNvSpPr>
          <p:nvPr>
            <p:ph type="title"/>
          </p:nvPr>
        </p:nvSpPr>
        <p:spPr/>
        <p:txBody>
          <a:bodyPr/>
          <a:lstStyle/>
          <a:p>
            <a:r>
              <a:rPr lang="en-US" dirty="0"/>
              <a:t>DESIGN ARCHITECTURE</a:t>
            </a:r>
          </a:p>
        </p:txBody>
      </p:sp>
      <p:sp>
        <p:nvSpPr>
          <p:cNvPr id="3" name="Content Placeholder 2">
            <a:extLst>
              <a:ext uri="{FF2B5EF4-FFF2-40B4-BE49-F238E27FC236}">
                <a16:creationId xmlns:a16="http://schemas.microsoft.com/office/drawing/2014/main" id="{E3CA9CEA-EB9D-4236-88DC-D45B707E75DD}"/>
              </a:ext>
            </a:extLst>
          </p:cNvPr>
          <p:cNvSpPr>
            <a:spLocks noGrp="1"/>
          </p:cNvSpPr>
          <p:nvPr>
            <p:ph idx="1"/>
          </p:nvPr>
        </p:nvSpPr>
        <p:spPr/>
        <p:txBody>
          <a:bodyPr/>
          <a:lstStyle/>
          <a:p>
            <a:r>
              <a:rPr lang="en-US" dirty="0"/>
              <a:t>Model-View-Controller (</a:t>
            </a:r>
            <a:r>
              <a:rPr lang="en-US" dirty="0" err="1"/>
              <a:t>MVC</a:t>
            </a:r>
            <a:r>
              <a:rPr lang="en-US" dirty="0"/>
              <a:t>):</a:t>
            </a:r>
          </a:p>
          <a:p>
            <a:pPr lvl="1"/>
            <a:r>
              <a:rPr lang="en-US" dirty="0"/>
              <a:t>Presentation layer</a:t>
            </a:r>
          </a:p>
          <a:p>
            <a:pPr lvl="1"/>
            <a:r>
              <a:rPr lang="en-US" dirty="0"/>
              <a:t>Application logic layer</a:t>
            </a:r>
          </a:p>
          <a:p>
            <a:pPr lvl="1"/>
            <a:r>
              <a:rPr lang="en-US" dirty="0"/>
              <a:t>Persistent data layer</a:t>
            </a:r>
          </a:p>
          <a:p>
            <a:r>
              <a:rPr lang="en-US" dirty="0"/>
              <a:t>New components can be added without</a:t>
            </a:r>
          </a:p>
          <a:p>
            <a:pPr marL="0" indent="0">
              <a:buNone/>
            </a:pPr>
            <a:r>
              <a:rPr lang="en-US" dirty="0"/>
              <a:t>    creating interference to other layers.</a:t>
            </a:r>
          </a:p>
        </p:txBody>
      </p:sp>
      <p:pic>
        <p:nvPicPr>
          <p:cNvPr id="5" name="Picture 4">
            <a:extLst>
              <a:ext uri="{FF2B5EF4-FFF2-40B4-BE49-F238E27FC236}">
                <a16:creationId xmlns:a16="http://schemas.microsoft.com/office/drawing/2014/main" id="{3D44BF4E-E820-4698-84E2-90FBAC00CAAD}"/>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97054" y="2015732"/>
            <a:ext cx="5518484" cy="3919847"/>
          </a:xfrm>
          <a:prstGeom prst="rect">
            <a:avLst/>
          </a:prstGeom>
          <a:noFill/>
          <a:ln>
            <a:noFill/>
          </a:ln>
        </p:spPr>
      </p:pic>
      <p:sp>
        <p:nvSpPr>
          <p:cNvPr id="6" name="Slide Number Placeholder 5">
            <a:extLst>
              <a:ext uri="{FF2B5EF4-FFF2-40B4-BE49-F238E27FC236}">
                <a16:creationId xmlns:a16="http://schemas.microsoft.com/office/drawing/2014/main" id="{99A3D9B6-0B42-476A-B870-A9DB9CD093A3}"/>
              </a:ext>
            </a:extLst>
          </p:cNvPr>
          <p:cNvSpPr>
            <a:spLocks noGrp="1"/>
          </p:cNvSpPr>
          <p:nvPr>
            <p:ph type="sldNum" sz="quarter" idx="12"/>
          </p:nvPr>
        </p:nvSpPr>
        <p:spPr/>
        <p:txBody>
          <a:bodyPr/>
          <a:lstStyle/>
          <a:p>
            <a:fld id="{659B8747-9C9F-44D0-BA69-914F15BD556A}" type="slidenum">
              <a:rPr lang="en-US" smtClean="0"/>
              <a:t>9</a:t>
            </a:fld>
            <a:endParaRPr lang="en-US"/>
          </a:p>
        </p:txBody>
      </p:sp>
    </p:spTree>
    <p:extLst>
      <p:ext uri="{BB962C8B-B14F-4D97-AF65-F5344CB8AC3E}">
        <p14:creationId xmlns:p14="http://schemas.microsoft.com/office/powerpoint/2010/main" val="3635850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2D699-18B2-4678-A637-8AACA607B8D2}"/>
              </a:ext>
            </a:extLst>
          </p:cNvPr>
          <p:cNvSpPr>
            <a:spLocks noGrp="1"/>
          </p:cNvSpPr>
          <p:nvPr>
            <p:ph type="title"/>
          </p:nvPr>
        </p:nvSpPr>
        <p:spPr/>
        <p:txBody>
          <a:bodyPr/>
          <a:lstStyle/>
          <a:p>
            <a:r>
              <a:rPr lang="en-US" dirty="0"/>
              <a:t>Startup page</a:t>
            </a:r>
          </a:p>
        </p:txBody>
      </p:sp>
      <p:pic>
        <p:nvPicPr>
          <p:cNvPr id="5" name="Content Placeholder 4">
            <a:extLst>
              <a:ext uri="{FF2B5EF4-FFF2-40B4-BE49-F238E27FC236}">
                <a16:creationId xmlns:a16="http://schemas.microsoft.com/office/drawing/2014/main" id="{88AD002A-57E0-4D1C-B66A-32906380A972}"/>
              </a:ext>
            </a:extLst>
          </p:cNvPr>
          <p:cNvPicPr>
            <a:picLocks noGrp="1" noChangeAspect="1"/>
          </p:cNvPicPr>
          <p:nvPr>
            <p:ph idx="1"/>
          </p:nvPr>
        </p:nvPicPr>
        <p:blipFill>
          <a:blip r:embed="rId3"/>
          <a:stretch>
            <a:fillRect/>
          </a:stretch>
        </p:blipFill>
        <p:spPr>
          <a:xfrm>
            <a:off x="1947500" y="1945194"/>
            <a:ext cx="8571320" cy="4108287"/>
          </a:xfrm>
          <a:prstGeom prst="rect">
            <a:avLst/>
          </a:prstGeom>
        </p:spPr>
      </p:pic>
      <p:sp>
        <p:nvSpPr>
          <p:cNvPr id="4" name="Slide Number Placeholder 3">
            <a:extLst>
              <a:ext uri="{FF2B5EF4-FFF2-40B4-BE49-F238E27FC236}">
                <a16:creationId xmlns:a16="http://schemas.microsoft.com/office/drawing/2014/main" id="{1BA746BB-54E9-4794-8B3F-73863AD508BC}"/>
              </a:ext>
            </a:extLst>
          </p:cNvPr>
          <p:cNvSpPr>
            <a:spLocks noGrp="1"/>
          </p:cNvSpPr>
          <p:nvPr>
            <p:ph type="sldNum" sz="quarter" idx="12"/>
          </p:nvPr>
        </p:nvSpPr>
        <p:spPr/>
        <p:txBody>
          <a:bodyPr/>
          <a:lstStyle/>
          <a:p>
            <a:fld id="{659B8747-9C9F-44D0-BA69-914F15BD556A}" type="slidenum">
              <a:rPr lang="en-US" smtClean="0"/>
              <a:t>10</a:t>
            </a:fld>
            <a:endParaRPr lang="en-US"/>
          </a:p>
        </p:txBody>
      </p:sp>
    </p:spTree>
    <p:extLst>
      <p:ext uri="{BB962C8B-B14F-4D97-AF65-F5344CB8AC3E}">
        <p14:creationId xmlns:p14="http://schemas.microsoft.com/office/powerpoint/2010/main" val="203053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2D699-18B2-4678-A637-8AACA607B8D2}"/>
              </a:ext>
            </a:extLst>
          </p:cNvPr>
          <p:cNvSpPr>
            <a:spLocks noGrp="1"/>
          </p:cNvSpPr>
          <p:nvPr>
            <p:ph type="title"/>
          </p:nvPr>
        </p:nvSpPr>
        <p:spPr/>
        <p:txBody>
          <a:bodyPr/>
          <a:lstStyle/>
          <a:p>
            <a:endParaRPr lang="en-US" dirty="0"/>
          </a:p>
        </p:txBody>
      </p:sp>
      <p:sp>
        <p:nvSpPr>
          <p:cNvPr id="4" name="Slide Number Placeholder 3">
            <a:extLst>
              <a:ext uri="{FF2B5EF4-FFF2-40B4-BE49-F238E27FC236}">
                <a16:creationId xmlns:a16="http://schemas.microsoft.com/office/drawing/2014/main" id="{1BA746BB-54E9-4794-8B3F-73863AD508BC}"/>
              </a:ext>
            </a:extLst>
          </p:cNvPr>
          <p:cNvSpPr>
            <a:spLocks noGrp="1"/>
          </p:cNvSpPr>
          <p:nvPr>
            <p:ph type="sldNum" sz="quarter" idx="12"/>
          </p:nvPr>
        </p:nvSpPr>
        <p:spPr/>
        <p:txBody>
          <a:bodyPr/>
          <a:lstStyle/>
          <a:p>
            <a:fld id="{659B8747-9C9F-44D0-BA69-914F15BD556A}" type="slidenum">
              <a:rPr lang="en-US" smtClean="0"/>
              <a:t>11</a:t>
            </a:fld>
            <a:endParaRPr lang="en-US" dirty="0"/>
          </a:p>
        </p:txBody>
      </p:sp>
      <p:sp>
        <p:nvSpPr>
          <p:cNvPr id="7" name="Content Placeholder 2">
            <a:extLst>
              <a:ext uri="{FF2B5EF4-FFF2-40B4-BE49-F238E27FC236}">
                <a16:creationId xmlns:a16="http://schemas.microsoft.com/office/drawing/2014/main" id="{499B41B8-384E-4FFA-80BB-4BB5703DF1A1}"/>
              </a:ext>
            </a:extLst>
          </p:cNvPr>
          <p:cNvSpPr>
            <a:spLocks noGrp="1"/>
          </p:cNvSpPr>
          <p:nvPr>
            <p:ph idx="1"/>
          </p:nvPr>
        </p:nvSpPr>
        <p:spPr>
          <a:xfrm>
            <a:off x="1451578" y="2384700"/>
            <a:ext cx="9603275" cy="3450613"/>
          </a:xfrm>
        </p:spPr>
        <p:txBody>
          <a:bodyPr>
            <a:normAutofit/>
          </a:bodyPr>
          <a:lstStyle/>
          <a:p>
            <a:pPr marL="0" indent="0" algn="ctr">
              <a:buNone/>
            </a:pPr>
            <a:r>
              <a:rPr lang="en-US" sz="5400" dirty="0"/>
              <a:t>MODIFICATIONS DONE TO </a:t>
            </a:r>
          </a:p>
          <a:p>
            <a:pPr marL="0" indent="0" algn="ctr">
              <a:buNone/>
            </a:pPr>
            <a:r>
              <a:rPr lang="en-US" sz="5400" dirty="0"/>
              <a:t>SUBTITLE EDITOR</a:t>
            </a:r>
          </a:p>
        </p:txBody>
      </p:sp>
    </p:spTree>
    <p:extLst>
      <p:ext uri="{BB962C8B-B14F-4D97-AF65-F5344CB8AC3E}">
        <p14:creationId xmlns:p14="http://schemas.microsoft.com/office/powerpoint/2010/main" val="3960733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B9CCF-6DB3-4633-93DD-5E28CC0C7C08}"/>
              </a:ext>
            </a:extLst>
          </p:cNvPr>
          <p:cNvSpPr>
            <a:spLocks noGrp="1"/>
          </p:cNvSpPr>
          <p:nvPr>
            <p:ph type="title"/>
          </p:nvPr>
        </p:nvSpPr>
        <p:spPr/>
        <p:txBody>
          <a:bodyPr/>
          <a:lstStyle/>
          <a:p>
            <a:r>
              <a:rPr lang="en-US" dirty="0"/>
              <a:t>Limit words per sentence</a:t>
            </a:r>
          </a:p>
        </p:txBody>
      </p:sp>
      <p:sp>
        <p:nvSpPr>
          <p:cNvPr id="3" name="Content Placeholder 2">
            <a:extLst>
              <a:ext uri="{FF2B5EF4-FFF2-40B4-BE49-F238E27FC236}">
                <a16:creationId xmlns:a16="http://schemas.microsoft.com/office/drawing/2014/main" id="{FD83A3E0-B372-4931-9D70-42ADD88E4E25}"/>
              </a:ext>
            </a:extLst>
          </p:cNvPr>
          <p:cNvSpPr>
            <a:spLocks noGrp="1"/>
          </p:cNvSpPr>
          <p:nvPr>
            <p:ph idx="1"/>
          </p:nvPr>
        </p:nvSpPr>
        <p:spPr/>
        <p:txBody>
          <a:bodyPr/>
          <a:lstStyle/>
          <a:p>
            <a:r>
              <a:rPr lang="en-US" dirty="0"/>
              <a:t>A sentence spoken may be lengthy.</a:t>
            </a:r>
          </a:p>
          <a:p>
            <a:r>
              <a:rPr lang="en-US" dirty="0"/>
              <a:t>Difficulty for users to focus on the current word.</a:t>
            </a:r>
          </a:p>
          <a:p>
            <a:r>
              <a:rPr lang="en-US" dirty="0"/>
              <a:t>Limit number of words per sentence.</a:t>
            </a:r>
          </a:p>
        </p:txBody>
      </p:sp>
      <p:sp>
        <p:nvSpPr>
          <p:cNvPr id="8" name="Slide Number Placeholder 7">
            <a:extLst>
              <a:ext uri="{FF2B5EF4-FFF2-40B4-BE49-F238E27FC236}">
                <a16:creationId xmlns:a16="http://schemas.microsoft.com/office/drawing/2014/main" id="{5874F263-47F3-4902-A106-D5A4F0DDDE0F}"/>
              </a:ext>
            </a:extLst>
          </p:cNvPr>
          <p:cNvSpPr>
            <a:spLocks noGrp="1"/>
          </p:cNvSpPr>
          <p:nvPr>
            <p:ph type="sldNum" sz="quarter" idx="12"/>
          </p:nvPr>
        </p:nvSpPr>
        <p:spPr/>
        <p:txBody>
          <a:bodyPr/>
          <a:lstStyle/>
          <a:p>
            <a:fld id="{659B8747-9C9F-44D0-BA69-914F15BD556A}" type="slidenum">
              <a:rPr lang="en-US" smtClean="0"/>
              <a:t>12</a:t>
            </a:fld>
            <a:endParaRPr lang="en-US"/>
          </a:p>
        </p:txBody>
      </p:sp>
    </p:spTree>
    <p:extLst>
      <p:ext uri="{BB962C8B-B14F-4D97-AF65-F5344CB8AC3E}">
        <p14:creationId xmlns:p14="http://schemas.microsoft.com/office/powerpoint/2010/main" val="939583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08E6-E458-4AC5-AA87-AED9A89C7EB3}"/>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537ECEA-7D40-42D3-BC79-87CCFB1E63C9}"/>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8352BBAB-D46F-4E57-8A7E-292B1F9CFA60}"/>
              </a:ext>
            </a:extLst>
          </p:cNvPr>
          <p:cNvPicPr>
            <a:picLocks noChangeAspect="1"/>
          </p:cNvPicPr>
          <p:nvPr/>
        </p:nvPicPr>
        <p:blipFill>
          <a:blip r:embed="rId3"/>
          <a:stretch>
            <a:fillRect/>
          </a:stretch>
        </p:blipFill>
        <p:spPr>
          <a:xfrm>
            <a:off x="-10173" y="0"/>
            <a:ext cx="6115241" cy="6858000"/>
          </a:xfrm>
          <a:prstGeom prst="rect">
            <a:avLst/>
          </a:prstGeom>
        </p:spPr>
      </p:pic>
      <p:pic>
        <p:nvPicPr>
          <p:cNvPr id="6" name="Picture 5">
            <a:extLst>
              <a:ext uri="{FF2B5EF4-FFF2-40B4-BE49-F238E27FC236}">
                <a16:creationId xmlns:a16="http://schemas.microsoft.com/office/drawing/2014/main" id="{01D007E1-64BE-4F10-AC70-383EE0DB699C}"/>
              </a:ext>
            </a:extLst>
          </p:cNvPr>
          <p:cNvPicPr>
            <a:picLocks noChangeAspect="1"/>
          </p:cNvPicPr>
          <p:nvPr/>
        </p:nvPicPr>
        <p:blipFill>
          <a:blip r:embed="rId4"/>
          <a:stretch>
            <a:fillRect/>
          </a:stretch>
        </p:blipFill>
        <p:spPr>
          <a:xfrm>
            <a:off x="6105068" y="0"/>
            <a:ext cx="6115241" cy="6858000"/>
          </a:xfrm>
          <a:prstGeom prst="rect">
            <a:avLst/>
          </a:prstGeom>
        </p:spPr>
      </p:pic>
      <p:sp>
        <p:nvSpPr>
          <p:cNvPr id="7" name="Slide Number Placeholder 6">
            <a:extLst>
              <a:ext uri="{FF2B5EF4-FFF2-40B4-BE49-F238E27FC236}">
                <a16:creationId xmlns:a16="http://schemas.microsoft.com/office/drawing/2014/main" id="{B7679B0A-747C-4C39-B524-D3D04FA4EC16}"/>
              </a:ext>
            </a:extLst>
          </p:cNvPr>
          <p:cNvSpPr>
            <a:spLocks noGrp="1"/>
          </p:cNvSpPr>
          <p:nvPr>
            <p:ph type="sldNum" sz="quarter" idx="12"/>
          </p:nvPr>
        </p:nvSpPr>
        <p:spPr/>
        <p:txBody>
          <a:bodyPr/>
          <a:lstStyle/>
          <a:p>
            <a:fld id="{659B8747-9C9F-44D0-BA69-914F15BD556A}" type="slidenum">
              <a:rPr lang="en-US" smtClean="0"/>
              <a:t>13</a:t>
            </a:fld>
            <a:endParaRPr lang="en-US"/>
          </a:p>
        </p:txBody>
      </p:sp>
      <p:sp>
        <p:nvSpPr>
          <p:cNvPr id="8" name="Rectangle: Rounded Corners 7">
            <a:extLst>
              <a:ext uri="{FF2B5EF4-FFF2-40B4-BE49-F238E27FC236}">
                <a16:creationId xmlns:a16="http://schemas.microsoft.com/office/drawing/2014/main" id="{C9804496-2F94-4DBE-93F0-4A703614EABF}"/>
              </a:ext>
            </a:extLst>
          </p:cNvPr>
          <p:cNvSpPr/>
          <p:nvPr/>
        </p:nvSpPr>
        <p:spPr>
          <a:xfrm>
            <a:off x="703184" y="1350176"/>
            <a:ext cx="4491386" cy="50357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4214E0E-CAA8-44FC-801C-01B1F8A936AE}"/>
              </a:ext>
            </a:extLst>
          </p:cNvPr>
          <p:cNvSpPr/>
          <p:nvPr/>
        </p:nvSpPr>
        <p:spPr>
          <a:xfrm>
            <a:off x="6383856" y="1525357"/>
            <a:ext cx="5375578" cy="3124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F2FA7A1-4EE0-4264-8A8A-4A088FCBA49B}"/>
              </a:ext>
            </a:extLst>
          </p:cNvPr>
          <p:cNvSpPr/>
          <p:nvPr/>
        </p:nvSpPr>
        <p:spPr>
          <a:xfrm>
            <a:off x="6383856" y="1837777"/>
            <a:ext cx="5375578" cy="3124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9F3254B-CC12-4620-915D-CDB965103DFD}"/>
              </a:ext>
            </a:extLst>
          </p:cNvPr>
          <p:cNvCxnSpPr>
            <a:cxnSpLocks/>
          </p:cNvCxnSpPr>
          <p:nvPr/>
        </p:nvCxnSpPr>
        <p:spPr>
          <a:xfrm>
            <a:off x="6105068" y="0"/>
            <a:ext cx="0" cy="70866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602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B9CCF-6DB3-4633-93DD-5E28CC0C7C08}"/>
              </a:ext>
            </a:extLst>
          </p:cNvPr>
          <p:cNvSpPr>
            <a:spLocks noGrp="1"/>
          </p:cNvSpPr>
          <p:nvPr>
            <p:ph type="title"/>
          </p:nvPr>
        </p:nvSpPr>
        <p:spPr/>
        <p:txBody>
          <a:bodyPr/>
          <a:lstStyle/>
          <a:p>
            <a:r>
              <a:rPr lang="en-US" dirty="0"/>
              <a:t>Limit words per sentence</a:t>
            </a:r>
          </a:p>
        </p:txBody>
      </p:sp>
      <p:sp>
        <p:nvSpPr>
          <p:cNvPr id="3" name="Content Placeholder 2">
            <a:extLst>
              <a:ext uri="{FF2B5EF4-FFF2-40B4-BE49-F238E27FC236}">
                <a16:creationId xmlns:a16="http://schemas.microsoft.com/office/drawing/2014/main" id="{FD83A3E0-B372-4931-9D70-42ADD88E4E25}"/>
              </a:ext>
            </a:extLst>
          </p:cNvPr>
          <p:cNvSpPr>
            <a:spLocks noGrp="1"/>
          </p:cNvSpPr>
          <p:nvPr>
            <p:ph idx="1"/>
          </p:nvPr>
        </p:nvSpPr>
        <p:spPr/>
        <p:txBody>
          <a:bodyPr/>
          <a:lstStyle/>
          <a:p>
            <a:r>
              <a:rPr lang="en-US" dirty="0"/>
              <a:t>Advantages:</a:t>
            </a:r>
          </a:p>
          <a:p>
            <a:pPr lvl="1"/>
            <a:r>
              <a:rPr lang="en-US" dirty="0"/>
              <a:t>A shortened sentence would be more feasible.</a:t>
            </a:r>
          </a:p>
          <a:p>
            <a:pPr lvl="1"/>
            <a:r>
              <a:rPr lang="en-US" dirty="0"/>
              <a:t>Provide comfort to users.</a:t>
            </a:r>
          </a:p>
        </p:txBody>
      </p:sp>
      <p:pic>
        <p:nvPicPr>
          <p:cNvPr id="6" name="Picture 5">
            <a:extLst>
              <a:ext uri="{FF2B5EF4-FFF2-40B4-BE49-F238E27FC236}">
                <a16:creationId xmlns:a16="http://schemas.microsoft.com/office/drawing/2014/main" id="{E0206377-34B1-46AB-9A6B-85235ED907E4}"/>
              </a:ext>
            </a:extLst>
          </p:cNvPr>
          <p:cNvPicPr>
            <a:picLocks noChangeAspect="1"/>
          </p:cNvPicPr>
          <p:nvPr/>
        </p:nvPicPr>
        <p:blipFill>
          <a:blip r:embed="rId3"/>
          <a:stretch>
            <a:fillRect/>
          </a:stretch>
        </p:blipFill>
        <p:spPr>
          <a:xfrm>
            <a:off x="845475" y="3572454"/>
            <a:ext cx="5093306" cy="2863586"/>
          </a:xfrm>
          <a:prstGeom prst="rect">
            <a:avLst/>
          </a:prstGeom>
        </p:spPr>
      </p:pic>
      <p:pic>
        <p:nvPicPr>
          <p:cNvPr id="7" name="Picture 6">
            <a:extLst>
              <a:ext uri="{FF2B5EF4-FFF2-40B4-BE49-F238E27FC236}">
                <a16:creationId xmlns:a16="http://schemas.microsoft.com/office/drawing/2014/main" id="{934E0B45-404F-4A57-96F5-84AA28B85D7E}"/>
              </a:ext>
            </a:extLst>
          </p:cNvPr>
          <p:cNvPicPr>
            <a:picLocks noChangeAspect="1"/>
          </p:cNvPicPr>
          <p:nvPr/>
        </p:nvPicPr>
        <p:blipFill>
          <a:blip r:embed="rId4"/>
          <a:stretch>
            <a:fillRect/>
          </a:stretch>
        </p:blipFill>
        <p:spPr>
          <a:xfrm>
            <a:off x="6544885" y="3572454"/>
            <a:ext cx="5093306" cy="2863586"/>
          </a:xfrm>
          <a:prstGeom prst="rect">
            <a:avLst/>
          </a:prstGeom>
        </p:spPr>
      </p:pic>
      <p:sp>
        <p:nvSpPr>
          <p:cNvPr id="8" name="Slide Number Placeholder 7">
            <a:extLst>
              <a:ext uri="{FF2B5EF4-FFF2-40B4-BE49-F238E27FC236}">
                <a16:creationId xmlns:a16="http://schemas.microsoft.com/office/drawing/2014/main" id="{5874F263-47F3-4902-A106-D5A4F0DDDE0F}"/>
              </a:ext>
            </a:extLst>
          </p:cNvPr>
          <p:cNvSpPr>
            <a:spLocks noGrp="1"/>
          </p:cNvSpPr>
          <p:nvPr>
            <p:ph type="sldNum" sz="quarter" idx="12"/>
          </p:nvPr>
        </p:nvSpPr>
        <p:spPr/>
        <p:txBody>
          <a:bodyPr/>
          <a:lstStyle/>
          <a:p>
            <a:fld id="{659B8747-9C9F-44D0-BA69-914F15BD556A}" type="slidenum">
              <a:rPr lang="en-US" smtClean="0"/>
              <a:t>14</a:t>
            </a:fld>
            <a:endParaRPr lang="en-US"/>
          </a:p>
        </p:txBody>
      </p:sp>
      <p:sp>
        <p:nvSpPr>
          <p:cNvPr id="9" name="Rectangle: Rounded Corners 8">
            <a:extLst>
              <a:ext uri="{FF2B5EF4-FFF2-40B4-BE49-F238E27FC236}">
                <a16:creationId xmlns:a16="http://schemas.microsoft.com/office/drawing/2014/main" id="{77871561-53E5-4F14-A055-DDF8063BE2E0}"/>
              </a:ext>
            </a:extLst>
          </p:cNvPr>
          <p:cNvSpPr/>
          <p:nvPr/>
        </p:nvSpPr>
        <p:spPr>
          <a:xfrm>
            <a:off x="1522301" y="4123657"/>
            <a:ext cx="3739654" cy="25011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D229442-6836-43BC-8A1D-B0075E969C33}"/>
              </a:ext>
            </a:extLst>
          </p:cNvPr>
          <p:cNvSpPr/>
          <p:nvPr/>
        </p:nvSpPr>
        <p:spPr>
          <a:xfrm>
            <a:off x="6809835" y="4356100"/>
            <a:ext cx="4487205" cy="1111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064595B-ABC4-40BD-B60D-0D1F565D1480}"/>
              </a:ext>
            </a:extLst>
          </p:cNvPr>
          <p:cNvSpPr/>
          <p:nvPr/>
        </p:nvSpPr>
        <p:spPr>
          <a:xfrm>
            <a:off x="6809835" y="4213225"/>
            <a:ext cx="4487205" cy="111125"/>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070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793F5-1066-41D0-B28A-465863494FCD}"/>
              </a:ext>
            </a:extLst>
          </p:cNvPr>
          <p:cNvSpPr>
            <a:spLocks noGrp="1"/>
          </p:cNvSpPr>
          <p:nvPr>
            <p:ph type="title"/>
          </p:nvPr>
        </p:nvSpPr>
        <p:spPr/>
        <p:txBody>
          <a:bodyPr/>
          <a:lstStyle/>
          <a:p>
            <a:r>
              <a:rPr lang="en-US" dirty="0"/>
              <a:t>Limit words per sentence</a:t>
            </a:r>
          </a:p>
        </p:txBody>
      </p:sp>
      <p:sp>
        <p:nvSpPr>
          <p:cNvPr id="4" name="Slide Number Placeholder 3">
            <a:extLst>
              <a:ext uri="{FF2B5EF4-FFF2-40B4-BE49-F238E27FC236}">
                <a16:creationId xmlns:a16="http://schemas.microsoft.com/office/drawing/2014/main" id="{86ED131D-EBD8-4F13-8C1F-7E9BAA587513}"/>
              </a:ext>
            </a:extLst>
          </p:cNvPr>
          <p:cNvSpPr>
            <a:spLocks noGrp="1"/>
          </p:cNvSpPr>
          <p:nvPr>
            <p:ph type="sldNum" sz="quarter" idx="12"/>
          </p:nvPr>
        </p:nvSpPr>
        <p:spPr/>
        <p:txBody>
          <a:bodyPr/>
          <a:lstStyle/>
          <a:p>
            <a:fld id="{659B8747-9C9F-44D0-BA69-914F15BD556A}" type="slidenum">
              <a:rPr lang="en-US" smtClean="0"/>
              <a:t>15</a:t>
            </a:fld>
            <a:endParaRPr lang="en-US"/>
          </a:p>
        </p:txBody>
      </p:sp>
      <p:pic>
        <p:nvPicPr>
          <p:cNvPr id="8" name="Web Based Transcription Editor - Google Chrome 14-May-18 9_13_19 PM">
            <a:hlinkClick r:id="" action="ppaction://media"/>
            <a:extLst>
              <a:ext uri="{FF2B5EF4-FFF2-40B4-BE49-F238E27FC236}">
                <a16:creationId xmlns:a16="http://schemas.microsoft.com/office/drawing/2014/main" id="{E3E7660C-6C3D-42BB-B9C6-E32C700CF560}"/>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0"/>
            <a:ext cx="12167453" cy="6862153"/>
          </a:xfrm>
        </p:spPr>
      </p:pic>
    </p:spTree>
    <p:extLst>
      <p:ext uri="{BB962C8B-B14F-4D97-AF65-F5344CB8AC3E}">
        <p14:creationId xmlns:p14="http://schemas.microsoft.com/office/powerpoint/2010/main" val="220029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19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F61AC-5E98-48DB-A39F-31DF2F0CF42D}"/>
              </a:ext>
            </a:extLst>
          </p:cNvPr>
          <p:cNvSpPr>
            <a:spLocks noGrp="1"/>
          </p:cNvSpPr>
          <p:nvPr>
            <p:ph type="title"/>
          </p:nvPr>
        </p:nvSpPr>
        <p:spPr/>
        <p:txBody>
          <a:bodyPr/>
          <a:lstStyle/>
          <a:p>
            <a:r>
              <a:rPr lang="en-US" dirty="0"/>
              <a:t>SEARCH BOX</a:t>
            </a:r>
          </a:p>
        </p:txBody>
      </p:sp>
      <p:sp>
        <p:nvSpPr>
          <p:cNvPr id="4" name="Slide Number Placeholder 3">
            <a:extLst>
              <a:ext uri="{FF2B5EF4-FFF2-40B4-BE49-F238E27FC236}">
                <a16:creationId xmlns:a16="http://schemas.microsoft.com/office/drawing/2014/main" id="{DE11A4F6-A9B9-488E-9FE2-D58DBBB74E95}"/>
              </a:ext>
            </a:extLst>
          </p:cNvPr>
          <p:cNvSpPr>
            <a:spLocks noGrp="1"/>
          </p:cNvSpPr>
          <p:nvPr>
            <p:ph type="sldNum" sz="quarter" idx="12"/>
          </p:nvPr>
        </p:nvSpPr>
        <p:spPr/>
        <p:txBody>
          <a:bodyPr/>
          <a:lstStyle/>
          <a:p>
            <a:fld id="{659B8747-9C9F-44D0-BA69-914F15BD556A}" type="slidenum">
              <a:rPr lang="en-US" smtClean="0"/>
              <a:t>16</a:t>
            </a:fld>
            <a:endParaRPr lang="en-US" dirty="0"/>
          </a:p>
        </p:txBody>
      </p:sp>
      <p:sp>
        <p:nvSpPr>
          <p:cNvPr id="8" name="Content Placeholder 7">
            <a:extLst>
              <a:ext uri="{FF2B5EF4-FFF2-40B4-BE49-F238E27FC236}">
                <a16:creationId xmlns:a16="http://schemas.microsoft.com/office/drawing/2014/main" id="{BF5B21D7-5F73-4123-8369-81B68D5FDBB5}"/>
              </a:ext>
            </a:extLst>
          </p:cNvPr>
          <p:cNvSpPr>
            <a:spLocks noGrp="1"/>
          </p:cNvSpPr>
          <p:nvPr>
            <p:ph idx="1"/>
          </p:nvPr>
        </p:nvSpPr>
        <p:spPr/>
        <p:txBody>
          <a:bodyPr/>
          <a:lstStyle/>
          <a:p>
            <a:endParaRPr lang="en-US"/>
          </a:p>
        </p:txBody>
      </p:sp>
      <p:sp>
        <p:nvSpPr>
          <p:cNvPr id="9" name="Slide Number Placeholder 5">
            <a:extLst>
              <a:ext uri="{FF2B5EF4-FFF2-40B4-BE49-F238E27FC236}">
                <a16:creationId xmlns:a16="http://schemas.microsoft.com/office/drawing/2014/main" id="{70EF0D4A-D2DC-4A15-BC2B-7765C4729A61}"/>
              </a:ext>
            </a:extLst>
          </p:cNvPr>
          <p:cNvSpPr txBox="1">
            <a:spLocks/>
          </p:cNvSpPr>
          <p:nvPr/>
        </p:nvSpPr>
        <p:spPr>
          <a:xfrm>
            <a:off x="2293710" y="2187279"/>
            <a:ext cx="560657" cy="214001"/>
          </a:xfrm>
          <a:prstGeom prst="rect">
            <a:avLst/>
          </a:prstGeom>
        </p:spPr>
        <p:txBody>
          <a:bodyPr vert="horz" lIns="91440" tIns="45720" rIns="91440" bIns="45720" rtlCol="0" anchor="t"/>
          <a:lstStyle>
            <a:defPPr>
              <a:defRPr lang="en-US"/>
            </a:defPPr>
            <a:lvl1pPr marL="0" algn="r" defTabSz="457200" rtl="0" eaLnBrk="1" latinLnBrk="0" hangingPunct="1">
              <a:defRPr sz="2800" kern="1200">
                <a:solidFill>
                  <a:schemeClr val="accent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59B8747-9C9F-44D0-BA69-914F15BD556A}" type="slidenum">
              <a:rPr lang="en-US" smtClean="0"/>
              <a:pPr/>
              <a:t>16</a:t>
            </a:fld>
            <a:endParaRPr lang="en-US"/>
          </a:p>
        </p:txBody>
      </p:sp>
      <p:pic>
        <p:nvPicPr>
          <p:cNvPr id="10" name="Picture 9">
            <a:extLst>
              <a:ext uri="{FF2B5EF4-FFF2-40B4-BE49-F238E27FC236}">
                <a16:creationId xmlns:a16="http://schemas.microsoft.com/office/drawing/2014/main" id="{33C91941-79A3-4893-814C-C0E5A73D5D24}"/>
              </a:ext>
            </a:extLst>
          </p:cNvPr>
          <p:cNvPicPr>
            <a:picLocks noChangeAspect="1"/>
          </p:cNvPicPr>
          <p:nvPr/>
        </p:nvPicPr>
        <p:blipFill>
          <a:blip r:embed="rId3"/>
          <a:stretch>
            <a:fillRect/>
          </a:stretch>
        </p:blipFill>
        <p:spPr>
          <a:xfrm>
            <a:off x="1641926" y="2015732"/>
            <a:ext cx="9222580" cy="4632719"/>
          </a:xfrm>
          <a:prstGeom prst="rect">
            <a:avLst/>
          </a:prstGeom>
        </p:spPr>
      </p:pic>
      <p:sp>
        <p:nvSpPr>
          <p:cNvPr id="11" name="Rectangle: Rounded Corners 10">
            <a:extLst>
              <a:ext uri="{FF2B5EF4-FFF2-40B4-BE49-F238E27FC236}">
                <a16:creationId xmlns:a16="http://schemas.microsoft.com/office/drawing/2014/main" id="{BCB07E2C-813A-42FF-B126-D80280C87FE7}"/>
              </a:ext>
            </a:extLst>
          </p:cNvPr>
          <p:cNvSpPr/>
          <p:nvPr/>
        </p:nvSpPr>
        <p:spPr>
          <a:xfrm>
            <a:off x="7456260" y="2619057"/>
            <a:ext cx="2491622" cy="139722"/>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583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F61AC-5E98-48DB-A39F-31DF2F0CF42D}"/>
              </a:ext>
            </a:extLst>
          </p:cNvPr>
          <p:cNvSpPr>
            <a:spLocks noGrp="1"/>
          </p:cNvSpPr>
          <p:nvPr>
            <p:ph type="title"/>
          </p:nvPr>
        </p:nvSpPr>
        <p:spPr/>
        <p:txBody>
          <a:bodyPr/>
          <a:lstStyle/>
          <a:p>
            <a:r>
              <a:rPr lang="en-US" dirty="0"/>
              <a:t>SEARCH BOX</a:t>
            </a:r>
          </a:p>
        </p:txBody>
      </p:sp>
      <p:sp>
        <p:nvSpPr>
          <p:cNvPr id="4" name="Slide Number Placeholder 3">
            <a:extLst>
              <a:ext uri="{FF2B5EF4-FFF2-40B4-BE49-F238E27FC236}">
                <a16:creationId xmlns:a16="http://schemas.microsoft.com/office/drawing/2014/main" id="{DE11A4F6-A9B9-488E-9FE2-D58DBBB74E95}"/>
              </a:ext>
            </a:extLst>
          </p:cNvPr>
          <p:cNvSpPr>
            <a:spLocks noGrp="1"/>
          </p:cNvSpPr>
          <p:nvPr>
            <p:ph type="sldNum" sz="quarter" idx="12"/>
          </p:nvPr>
        </p:nvSpPr>
        <p:spPr/>
        <p:txBody>
          <a:bodyPr/>
          <a:lstStyle/>
          <a:p>
            <a:fld id="{659B8747-9C9F-44D0-BA69-914F15BD556A}" type="slidenum">
              <a:rPr lang="en-US" smtClean="0"/>
              <a:t>17</a:t>
            </a:fld>
            <a:endParaRPr lang="en-US" dirty="0"/>
          </a:p>
        </p:txBody>
      </p:sp>
      <p:sp>
        <p:nvSpPr>
          <p:cNvPr id="6" name="Content Placeholder 2">
            <a:extLst>
              <a:ext uri="{FF2B5EF4-FFF2-40B4-BE49-F238E27FC236}">
                <a16:creationId xmlns:a16="http://schemas.microsoft.com/office/drawing/2014/main" id="{FECD9EB1-C04C-4793-B376-51FF7281AC2A}"/>
              </a:ext>
            </a:extLst>
          </p:cNvPr>
          <p:cNvSpPr>
            <a:spLocks noGrp="1"/>
          </p:cNvSpPr>
          <p:nvPr>
            <p:ph idx="1"/>
          </p:nvPr>
        </p:nvSpPr>
        <p:spPr>
          <a:xfrm>
            <a:off x="1451579" y="2015732"/>
            <a:ext cx="9603275" cy="3450613"/>
          </a:xfrm>
        </p:spPr>
        <p:txBody>
          <a:bodyPr>
            <a:normAutofit/>
          </a:bodyPr>
          <a:lstStyle/>
          <a:p>
            <a:pPr marL="0" indent="0">
              <a:buNone/>
            </a:pPr>
            <a:endParaRPr lang="en-US" sz="5400" dirty="0"/>
          </a:p>
          <a:p>
            <a:pPr marL="0" indent="0" algn="ctr">
              <a:buNone/>
            </a:pPr>
            <a:r>
              <a:rPr lang="en-US" sz="5400" dirty="0"/>
              <a:t>DEMO</a:t>
            </a:r>
          </a:p>
        </p:txBody>
      </p:sp>
    </p:spTree>
    <p:extLst>
      <p:ext uri="{BB962C8B-B14F-4D97-AF65-F5344CB8AC3E}">
        <p14:creationId xmlns:p14="http://schemas.microsoft.com/office/powerpoint/2010/main" val="2398688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F61AC-5E98-48DB-A39F-31DF2F0CF42D}"/>
              </a:ext>
            </a:extLst>
          </p:cNvPr>
          <p:cNvSpPr>
            <a:spLocks noGrp="1"/>
          </p:cNvSpPr>
          <p:nvPr>
            <p:ph type="title"/>
          </p:nvPr>
        </p:nvSpPr>
        <p:spPr/>
        <p:txBody>
          <a:bodyPr/>
          <a:lstStyle/>
          <a:p>
            <a:r>
              <a:rPr lang="en-US" dirty="0"/>
              <a:t>SEARCH BOX</a:t>
            </a:r>
          </a:p>
        </p:txBody>
      </p:sp>
      <p:sp>
        <p:nvSpPr>
          <p:cNvPr id="3" name="Content Placeholder 2">
            <a:extLst>
              <a:ext uri="{FF2B5EF4-FFF2-40B4-BE49-F238E27FC236}">
                <a16:creationId xmlns:a16="http://schemas.microsoft.com/office/drawing/2014/main" id="{921C7EC2-3671-436B-A5B0-753B6533A290}"/>
              </a:ext>
            </a:extLst>
          </p:cNvPr>
          <p:cNvSpPr>
            <a:spLocks noGrp="1"/>
          </p:cNvSpPr>
          <p:nvPr>
            <p:ph idx="1"/>
          </p:nvPr>
        </p:nvSpPr>
        <p:spPr/>
        <p:txBody>
          <a:bodyPr/>
          <a:lstStyle/>
          <a:p>
            <a:r>
              <a:rPr lang="en-US" dirty="0"/>
              <a:t>Advantages:</a:t>
            </a:r>
          </a:p>
          <a:p>
            <a:pPr lvl="1"/>
            <a:r>
              <a:rPr lang="en-US" dirty="0"/>
              <a:t>Search throughout the transcript with ease.</a:t>
            </a:r>
          </a:p>
          <a:p>
            <a:pPr lvl="1"/>
            <a:r>
              <a:rPr lang="en-US" dirty="0"/>
              <a:t>Look for appropriate sentence to edit.</a:t>
            </a:r>
          </a:p>
          <a:p>
            <a:pPr lvl="1"/>
            <a:r>
              <a:rPr lang="en-US" dirty="0"/>
              <a:t>Sorting is updated accordingly.</a:t>
            </a:r>
          </a:p>
        </p:txBody>
      </p:sp>
      <p:sp>
        <p:nvSpPr>
          <p:cNvPr id="4" name="Slide Number Placeholder 3">
            <a:extLst>
              <a:ext uri="{FF2B5EF4-FFF2-40B4-BE49-F238E27FC236}">
                <a16:creationId xmlns:a16="http://schemas.microsoft.com/office/drawing/2014/main" id="{DE11A4F6-A9B9-488E-9FE2-D58DBBB74E95}"/>
              </a:ext>
            </a:extLst>
          </p:cNvPr>
          <p:cNvSpPr>
            <a:spLocks noGrp="1"/>
          </p:cNvSpPr>
          <p:nvPr>
            <p:ph type="sldNum" sz="quarter" idx="12"/>
          </p:nvPr>
        </p:nvSpPr>
        <p:spPr/>
        <p:txBody>
          <a:bodyPr/>
          <a:lstStyle/>
          <a:p>
            <a:fld id="{659B8747-9C9F-44D0-BA69-914F15BD556A}" type="slidenum">
              <a:rPr lang="en-US" smtClean="0"/>
              <a:t>18</a:t>
            </a:fld>
            <a:endParaRPr lang="en-US" dirty="0"/>
          </a:p>
        </p:txBody>
      </p:sp>
    </p:spTree>
    <p:extLst>
      <p:ext uri="{BB962C8B-B14F-4D97-AF65-F5344CB8AC3E}">
        <p14:creationId xmlns:p14="http://schemas.microsoft.com/office/powerpoint/2010/main" val="2013538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85E86-D6A9-4F1D-AF28-D7D96B180ED3}"/>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4D60AA00-1650-426A-A76C-CC7AD3CFC4C7}"/>
              </a:ext>
            </a:extLst>
          </p:cNvPr>
          <p:cNvSpPr>
            <a:spLocks noGrp="1"/>
          </p:cNvSpPr>
          <p:nvPr>
            <p:ph idx="1"/>
          </p:nvPr>
        </p:nvSpPr>
        <p:spPr/>
        <p:txBody>
          <a:bodyPr/>
          <a:lstStyle/>
          <a:p>
            <a:r>
              <a:rPr lang="en-US" dirty="0"/>
              <a:t>Transcribing Tools</a:t>
            </a:r>
          </a:p>
          <a:p>
            <a:r>
              <a:rPr lang="en-US" dirty="0"/>
              <a:t>Motivation</a:t>
            </a:r>
          </a:p>
          <a:p>
            <a:r>
              <a:rPr lang="en-US" dirty="0"/>
              <a:t>Subtitle Editor</a:t>
            </a:r>
          </a:p>
          <a:p>
            <a:r>
              <a:rPr lang="en-US" dirty="0"/>
              <a:t>Design Architecture</a:t>
            </a:r>
          </a:p>
          <a:p>
            <a:r>
              <a:rPr lang="en-US" dirty="0"/>
              <a:t>Features and Advantages</a:t>
            </a:r>
          </a:p>
          <a:p>
            <a:r>
              <a:rPr lang="en-US" dirty="0"/>
              <a:t>Summary</a:t>
            </a:r>
          </a:p>
        </p:txBody>
      </p:sp>
      <p:sp>
        <p:nvSpPr>
          <p:cNvPr id="5" name="Slide Number Placeholder 4">
            <a:extLst>
              <a:ext uri="{FF2B5EF4-FFF2-40B4-BE49-F238E27FC236}">
                <a16:creationId xmlns:a16="http://schemas.microsoft.com/office/drawing/2014/main" id="{C928C03E-D527-4E9E-9C26-BEED2A5A40B5}"/>
              </a:ext>
            </a:extLst>
          </p:cNvPr>
          <p:cNvSpPr>
            <a:spLocks noGrp="1"/>
          </p:cNvSpPr>
          <p:nvPr>
            <p:ph type="sldNum" sz="quarter" idx="12"/>
          </p:nvPr>
        </p:nvSpPr>
        <p:spPr/>
        <p:txBody>
          <a:bodyPr/>
          <a:lstStyle/>
          <a:p>
            <a:fld id="{659B8747-9C9F-44D0-BA69-914F15BD556A}" type="slidenum">
              <a:rPr lang="en-US" smtClean="0"/>
              <a:t>1</a:t>
            </a:fld>
            <a:endParaRPr lang="en-US" dirty="0"/>
          </a:p>
        </p:txBody>
      </p:sp>
    </p:spTree>
    <p:extLst>
      <p:ext uri="{BB962C8B-B14F-4D97-AF65-F5344CB8AC3E}">
        <p14:creationId xmlns:p14="http://schemas.microsoft.com/office/powerpoint/2010/main" val="2422833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C3906-478F-4790-9B7B-EF3F32C7FCCA}"/>
              </a:ext>
            </a:extLst>
          </p:cNvPr>
          <p:cNvSpPr>
            <a:spLocks noGrp="1"/>
          </p:cNvSpPr>
          <p:nvPr>
            <p:ph type="title"/>
          </p:nvPr>
        </p:nvSpPr>
        <p:spPr/>
        <p:txBody>
          <a:bodyPr/>
          <a:lstStyle/>
          <a:p>
            <a:r>
              <a:rPr lang="en-US" dirty="0"/>
              <a:t>playback PAUSED UPON EDITING</a:t>
            </a:r>
          </a:p>
        </p:txBody>
      </p:sp>
      <p:sp>
        <p:nvSpPr>
          <p:cNvPr id="4" name="Slide Number Placeholder 3">
            <a:extLst>
              <a:ext uri="{FF2B5EF4-FFF2-40B4-BE49-F238E27FC236}">
                <a16:creationId xmlns:a16="http://schemas.microsoft.com/office/drawing/2014/main" id="{9EB02964-A8AA-478F-83C5-D1A8D7A6C0BC}"/>
              </a:ext>
            </a:extLst>
          </p:cNvPr>
          <p:cNvSpPr>
            <a:spLocks noGrp="1"/>
          </p:cNvSpPr>
          <p:nvPr>
            <p:ph type="sldNum" sz="quarter" idx="12"/>
          </p:nvPr>
        </p:nvSpPr>
        <p:spPr/>
        <p:txBody>
          <a:bodyPr/>
          <a:lstStyle/>
          <a:p>
            <a:fld id="{659B8747-9C9F-44D0-BA69-914F15BD556A}" type="slidenum">
              <a:rPr lang="en-US" smtClean="0"/>
              <a:t>19</a:t>
            </a:fld>
            <a:endParaRPr lang="en-US"/>
          </a:p>
        </p:txBody>
      </p:sp>
      <p:sp>
        <p:nvSpPr>
          <p:cNvPr id="8" name="Content Placeholder 7">
            <a:extLst>
              <a:ext uri="{FF2B5EF4-FFF2-40B4-BE49-F238E27FC236}">
                <a16:creationId xmlns:a16="http://schemas.microsoft.com/office/drawing/2014/main" id="{2277DFEE-171B-48A9-A429-5F7F9FF6FA6D}"/>
              </a:ext>
            </a:extLst>
          </p:cNvPr>
          <p:cNvSpPr>
            <a:spLocks noGrp="1"/>
          </p:cNvSpPr>
          <p:nvPr>
            <p:ph idx="1"/>
          </p:nvPr>
        </p:nvSpPr>
        <p:spPr/>
        <p:txBody>
          <a:bodyPr/>
          <a:lstStyle/>
          <a:p>
            <a:r>
              <a:rPr lang="en-US" dirty="0"/>
              <a:t>By inputting any character, playback is being paused.</a:t>
            </a:r>
          </a:p>
        </p:txBody>
      </p:sp>
    </p:spTree>
    <p:extLst>
      <p:ext uri="{BB962C8B-B14F-4D97-AF65-F5344CB8AC3E}">
        <p14:creationId xmlns:p14="http://schemas.microsoft.com/office/powerpoint/2010/main" val="3739913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F61AC-5E98-48DB-A39F-31DF2F0CF42D}"/>
              </a:ext>
            </a:extLst>
          </p:cNvPr>
          <p:cNvSpPr>
            <a:spLocks noGrp="1"/>
          </p:cNvSpPr>
          <p:nvPr>
            <p:ph type="title"/>
          </p:nvPr>
        </p:nvSpPr>
        <p:spPr/>
        <p:txBody>
          <a:bodyPr/>
          <a:lstStyle/>
          <a:p>
            <a:r>
              <a:rPr lang="en-US" dirty="0"/>
              <a:t>playback PAUSED UPON EDITING</a:t>
            </a:r>
            <a:br>
              <a:rPr lang="en-US" dirty="0"/>
            </a:br>
            <a:endParaRPr lang="en-US" dirty="0"/>
          </a:p>
        </p:txBody>
      </p:sp>
      <p:sp>
        <p:nvSpPr>
          <p:cNvPr id="4" name="Slide Number Placeholder 3">
            <a:extLst>
              <a:ext uri="{FF2B5EF4-FFF2-40B4-BE49-F238E27FC236}">
                <a16:creationId xmlns:a16="http://schemas.microsoft.com/office/drawing/2014/main" id="{DE11A4F6-A9B9-488E-9FE2-D58DBBB74E95}"/>
              </a:ext>
            </a:extLst>
          </p:cNvPr>
          <p:cNvSpPr>
            <a:spLocks noGrp="1"/>
          </p:cNvSpPr>
          <p:nvPr>
            <p:ph type="sldNum" sz="quarter" idx="12"/>
          </p:nvPr>
        </p:nvSpPr>
        <p:spPr/>
        <p:txBody>
          <a:bodyPr/>
          <a:lstStyle/>
          <a:p>
            <a:fld id="{659B8747-9C9F-44D0-BA69-914F15BD556A}" type="slidenum">
              <a:rPr lang="en-US" smtClean="0"/>
              <a:t>20</a:t>
            </a:fld>
            <a:endParaRPr lang="en-US" dirty="0"/>
          </a:p>
        </p:txBody>
      </p:sp>
      <p:sp>
        <p:nvSpPr>
          <p:cNvPr id="6" name="Content Placeholder 2">
            <a:extLst>
              <a:ext uri="{FF2B5EF4-FFF2-40B4-BE49-F238E27FC236}">
                <a16:creationId xmlns:a16="http://schemas.microsoft.com/office/drawing/2014/main" id="{FECD9EB1-C04C-4793-B376-51FF7281AC2A}"/>
              </a:ext>
            </a:extLst>
          </p:cNvPr>
          <p:cNvSpPr>
            <a:spLocks noGrp="1"/>
          </p:cNvSpPr>
          <p:nvPr>
            <p:ph idx="1"/>
          </p:nvPr>
        </p:nvSpPr>
        <p:spPr>
          <a:xfrm>
            <a:off x="1451579" y="2015732"/>
            <a:ext cx="9603275" cy="3450613"/>
          </a:xfrm>
        </p:spPr>
        <p:txBody>
          <a:bodyPr>
            <a:normAutofit/>
          </a:bodyPr>
          <a:lstStyle/>
          <a:p>
            <a:pPr marL="0" indent="0">
              <a:buNone/>
            </a:pPr>
            <a:endParaRPr lang="en-US" sz="5400" dirty="0"/>
          </a:p>
          <a:p>
            <a:pPr marL="0" indent="0" algn="ctr">
              <a:buNone/>
            </a:pPr>
            <a:r>
              <a:rPr lang="en-US" sz="5400" dirty="0"/>
              <a:t>DEMO</a:t>
            </a:r>
          </a:p>
        </p:txBody>
      </p:sp>
    </p:spTree>
    <p:extLst>
      <p:ext uri="{BB962C8B-B14F-4D97-AF65-F5344CB8AC3E}">
        <p14:creationId xmlns:p14="http://schemas.microsoft.com/office/powerpoint/2010/main" val="34325602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C3906-478F-4790-9B7B-EF3F32C7FCCA}"/>
              </a:ext>
            </a:extLst>
          </p:cNvPr>
          <p:cNvSpPr>
            <a:spLocks noGrp="1"/>
          </p:cNvSpPr>
          <p:nvPr>
            <p:ph type="title"/>
          </p:nvPr>
        </p:nvSpPr>
        <p:spPr/>
        <p:txBody>
          <a:bodyPr/>
          <a:lstStyle/>
          <a:p>
            <a:r>
              <a:rPr lang="en-US" dirty="0"/>
              <a:t>playback PAUSED UPON EDITING</a:t>
            </a:r>
          </a:p>
        </p:txBody>
      </p:sp>
      <p:sp>
        <p:nvSpPr>
          <p:cNvPr id="4" name="Slide Number Placeholder 3">
            <a:extLst>
              <a:ext uri="{FF2B5EF4-FFF2-40B4-BE49-F238E27FC236}">
                <a16:creationId xmlns:a16="http://schemas.microsoft.com/office/drawing/2014/main" id="{9EB02964-A8AA-478F-83C5-D1A8D7A6C0BC}"/>
              </a:ext>
            </a:extLst>
          </p:cNvPr>
          <p:cNvSpPr>
            <a:spLocks noGrp="1"/>
          </p:cNvSpPr>
          <p:nvPr>
            <p:ph type="sldNum" sz="quarter" idx="12"/>
          </p:nvPr>
        </p:nvSpPr>
        <p:spPr/>
        <p:txBody>
          <a:bodyPr/>
          <a:lstStyle/>
          <a:p>
            <a:fld id="{659B8747-9C9F-44D0-BA69-914F15BD556A}" type="slidenum">
              <a:rPr lang="en-US" smtClean="0"/>
              <a:t>21</a:t>
            </a:fld>
            <a:endParaRPr lang="en-US"/>
          </a:p>
        </p:txBody>
      </p:sp>
      <p:sp>
        <p:nvSpPr>
          <p:cNvPr id="8" name="Content Placeholder 7">
            <a:extLst>
              <a:ext uri="{FF2B5EF4-FFF2-40B4-BE49-F238E27FC236}">
                <a16:creationId xmlns:a16="http://schemas.microsoft.com/office/drawing/2014/main" id="{2277DFEE-171B-48A9-A429-5F7F9FF6FA6D}"/>
              </a:ext>
            </a:extLst>
          </p:cNvPr>
          <p:cNvSpPr>
            <a:spLocks noGrp="1"/>
          </p:cNvSpPr>
          <p:nvPr>
            <p:ph idx="1"/>
          </p:nvPr>
        </p:nvSpPr>
        <p:spPr/>
        <p:txBody>
          <a:bodyPr/>
          <a:lstStyle/>
          <a:p>
            <a:r>
              <a:rPr lang="en-US" dirty="0"/>
              <a:t>Advantages:</a:t>
            </a:r>
          </a:p>
          <a:p>
            <a:pPr lvl="1"/>
            <a:r>
              <a:rPr lang="en-US" dirty="0"/>
              <a:t>This gives users ample time to make changes.</a:t>
            </a:r>
          </a:p>
          <a:p>
            <a:pPr lvl="1"/>
            <a:r>
              <a:rPr lang="en-US" dirty="0"/>
              <a:t>Users could resume the playback by clicking on the play button or F1.</a:t>
            </a:r>
          </a:p>
          <a:p>
            <a:pPr lvl="1"/>
            <a:r>
              <a:rPr lang="en-US" dirty="0"/>
              <a:t>Mainly for novice users.</a:t>
            </a:r>
          </a:p>
        </p:txBody>
      </p:sp>
    </p:spTree>
    <p:extLst>
      <p:ext uri="{BB962C8B-B14F-4D97-AF65-F5344CB8AC3E}">
        <p14:creationId xmlns:p14="http://schemas.microsoft.com/office/powerpoint/2010/main" val="64414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C415E-9739-40BB-8ACA-F575AFF2B28C}"/>
              </a:ext>
            </a:extLst>
          </p:cNvPr>
          <p:cNvSpPr>
            <a:spLocks noGrp="1"/>
          </p:cNvSpPr>
          <p:nvPr>
            <p:ph type="title"/>
          </p:nvPr>
        </p:nvSpPr>
        <p:spPr/>
        <p:txBody>
          <a:bodyPr/>
          <a:lstStyle/>
          <a:p>
            <a:r>
              <a:rPr lang="en-US" dirty="0"/>
              <a:t>Save transcript</a:t>
            </a:r>
          </a:p>
        </p:txBody>
      </p:sp>
      <p:sp>
        <p:nvSpPr>
          <p:cNvPr id="3" name="Content Placeholder 2">
            <a:extLst>
              <a:ext uri="{FF2B5EF4-FFF2-40B4-BE49-F238E27FC236}">
                <a16:creationId xmlns:a16="http://schemas.microsoft.com/office/drawing/2014/main" id="{359EC0B5-3697-4686-8327-4D784DC4D795}"/>
              </a:ext>
            </a:extLst>
          </p:cNvPr>
          <p:cNvSpPr>
            <a:spLocks noGrp="1"/>
          </p:cNvSpPr>
          <p:nvPr>
            <p:ph idx="1"/>
          </p:nvPr>
        </p:nvSpPr>
        <p:spPr/>
        <p:txBody>
          <a:bodyPr/>
          <a:lstStyle/>
          <a:p>
            <a:r>
              <a:rPr lang="en-US" dirty="0"/>
              <a:t>Save transcript in two ways:</a:t>
            </a:r>
          </a:p>
          <a:p>
            <a:pPr lvl="1"/>
            <a:r>
              <a:rPr lang="en-US" dirty="0"/>
              <a:t>In XML format.</a:t>
            </a:r>
          </a:p>
          <a:p>
            <a:pPr lvl="1"/>
            <a:r>
              <a:rPr lang="en-US" dirty="0"/>
              <a:t>In </a:t>
            </a:r>
            <a:r>
              <a:rPr lang="en-US" dirty="0" err="1"/>
              <a:t>SRT</a:t>
            </a:r>
            <a:r>
              <a:rPr lang="en-US" dirty="0"/>
              <a:t> format.</a:t>
            </a:r>
          </a:p>
        </p:txBody>
      </p:sp>
      <p:sp>
        <p:nvSpPr>
          <p:cNvPr id="4" name="Slide Number Placeholder 3">
            <a:extLst>
              <a:ext uri="{FF2B5EF4-FFF2-40B4-BE49-F238E27FC236}">
                <a16:creationId xmlns:a16="http://schemas.microsoft.com/office/drawing/2014/main" id="{1A576451-B6B2-429F-A95B-3052CC6FEBAC}"/>
              </a:ext>
            </a:extLst>
          </p:cNvPr>
          <p:cNvSpPr>
            <a:spLocks noGrp="1"/>
          </p:cNvSpPr>
          <p:nvPr>
            <p:ph type="sldNum" sz="quarter" idx="12"/>
          </p:nvPr>
        </p:nvSpPr>
        <p:spPr/>
        <p:txBody>
          <a:bodyPr/>
          <a:lstStyle/>
          <a:p>
            <a:fld id="{659B8747-9C9F-44D0-BA69-914F15BD556A}" type="slidenum">
              <a:rPr lang="en-US" smtClean="0"/>
              <a:t>22</a:t>
            </a:fld>
            <a:endParaRPr lang="en-US"/>
          </a:p>
        </p:txBody>
      </p:sp>
    </p:spTree>
    <p:extLst>
      <p:ext uri="{BB962C8B-B14F-4D97-AF65-F5344CB8AC3E}">
        <p14:creationId xmlns:p14="http://schemas.microsoft.com/office/powerpoint/2010/main" val="332274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3A8F-8E1D-409A-A91F-C6382C5D62C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48645C-1E57-442D-93D0-73B9BA188078}"/>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ADED99D-7A4C-4006-A1EB-ED5743C64A16}"/>
              </a:ext>
            </a:extLst>
          </p:cNvPr>
          <p:cNvSpPr>
            <a:spLocks noGrp="1"/>
          </p:cNvSpPr>
          <p:nvPr>
            <p:ph type="sldNum" sz="quarter" idx="12"/>
          </p:nvPr>
        </p:nvSpPr>
        <p:spPr/>
        <p:txBody>
          <a:bodyPr/>
          <a:lstStyle/>
          <a:p>
            <a:fld id="{659B8747-9C9F-44D0-BA69-914F15BD556A}" type="slidenum">
              <a:rPr lang="en-US" smtClean="0"/>
              <a:t>23</a:t>
            </a:fld>
            <a:endParaRPr lang="en-US"/>
          </a:p>
        </p:txBody>
      </p:sp>
      <p:pic>
        <p:nvPicPr>
          <p:cNvPr id="5" name="Picture 4">
            <a:extLst>
              <a:ext uri="{FF2B5EF4-FFF2-40B4-BE49-F238E27FC236}">
                <a16:creationId xmlns:a16="http://schemas.microsoft.com/office/drawing/2014/main" id="{5782D6DF-BD72-4BA4-B866-579AF8EC0FBB}"/>
              </a:ext>
            </a:extLst>
          </p:cNvPr>
          <p:cNvPicPr>
            <a:picLocks noChangeAspect="1"/>
          </p:cNvPicPr>
          <p:nvPr/>
        </p:nvPicPr>
        <p:blipFill>
          <a:blip r:embed="rId3"/>
          <a:stretch>
            <a:fillRect/>
          </a:stretch>
        </p:blipFill>
        <p:spPr>
          <a:xfrm>
            <a:off x="0" y="1673"/>
            <a:ext cx="12192000" cy="6854653"/>
          </a:xfrm>
          <a:prstGeom prst="rect">
            <a:avLst/>
          </a:prstGeom>
        </p:spPr>
      </p:pic>
      <p:sp>
        <p:nvSpPr>
          <p:cNvPr id="6" name="Rectangle: Rounded Corners 5">
            <a:extLst>
              <a:ext uri="{FF2B5EF4-FFF2-40B4-BE49-F238E27FC236}">
                <a16:creationId xmlns:a16="http://schemas.microsoft.com/office/drawing/2014/main" id="{5674288E-2850-44D0-BEAD-5A43347A648A}"/>
              </a:ext>
            </a:extLst>
          </p:cNvPr>
          <p:cNvSpPr/>
          <p:nvPr/>
        </p:nvSpPr>
        <p:spPr>
          <a:xfrm>
            <a:off x="9387840" y="6009218"/>
            <a:ext cx="876300" cy="228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7B14E75-E1BF-44A9-A494-493FAE57D12A}"/>
              </a:ext>
            </a:extLst>
          </p:cNvPr>
          <p:cNvSpPr/>
          <p:nvPr/>
        </p:nvSpPr>
        <p:spPr>
          <a:xfrm>
            <a:off x="9387840" y="6241345"/>
            <a:ext cx="1127760" cy="2286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7309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9F84E-A9F2-4B1A-94F0-04D960CD8D8E}"/>
              </a:ext>
            </a:extLst>
          </p:cNvPr>
          <p:cNvSpPr>
            <a:spLocks noGrp="1"/>
          </p:cNvSpPr>
          <p:nvPr>
            <p:ph type="title"/>
          </p:nvPr>
        </p:nvSpPr>
        <p:spPr/>
        <p:txBody>
          <a:bodyPr/>
          <a:lstStyle/>
          <a:p>
            <a:r>
              <a:rPr lang="en-US" dirty="0"/>
              <a:t>Save transcript in XML FORMAT</a:t>
            </a:r>
          </a:p>
        </p:txBody>
      </p:sp>
      <p:sp>
        <p:nvSpPr>
          <p:cNvPr id="4" name="Slide Number Placeholder 3">
            <a:extLst>
              <a:ext uri="{FF2B5EF4-FFF2-40B4-BE49-F238E27FC236}">
                <a16:creationId xmlns:a16="http://schemas.microsoft.com/office/drawing/2014/main" id="{F3ED30B5-6C09-4BED-9147-D9B35AA7BEF1}"/>
              </a:ext>
            </a:extLst>
          </p:cNvPr>
          <p:cNvSpPr>
            <a:spLocks noGrp="1"/>
          </p:cNvSpPr>
          <p:nvPr>
            <p:ph type="sldNum" sz="quarter" idx="12"/>
          </p:nvPr>
        </p:nvSpPr>
        <p:spPr/>
        <p:txBody>
          <a:bodyPr/>
          <a:lstStyle/>
          <a:p>
            <a:fld id="{659B8747-9C9F-44D0-BA69-914F15BD556A}" type="slidenum">
              <a:rPr lang="en-US" smtClean="0"/>
              <a:t>24</a:t>
            </a:fld>
            <a:endParaRPr lang="en-US"/>
          </a:p>
        </p:txBody>
      </p:sp>
      <p:sp>
        <p:nvSpPr>
          <p:cNvPr id="5" name="Content Placeholder 2">
            <a:extLst>
              <a:ext uri="{FF2B5EF4-FFF2-40B4-BE49-F238E27FC236}">
                <a16:creationId xmlns:a16="http://schemas.microsoft.com/office/drawing/2014/main" id="{65E7250F-D84C-4225-9193-93A705F86100}"/>
              </a:ext>
            </a:extLst>
          </p:cNvPr>
          <p:cNvSpPr>
            <a:spLocks noGrp="1"/>
          </p:cNvSpPr>
          <p:nvPr>
            <p:ph idx="1"/>
          </p:nvPr>
        </p:nvSpPr>
        <p:spPr>
          <a:xfrm>
            <a:off x="1451579" y="2015732"/>
            <a:ext cx="9603275" cy="3450613"/>
          </a:xfrm>
        </p:spPr>
        <p:txBody>
          <a:bodyPr>
            <a:normAutofit/>
          </a:bodyPr>
          <a:lstStyle/>
          <a:p>
            <a:pPr marL="0" indent="0">
              <a:buNone/>
            </a:pPr>
            <a:endParaRPr lang="en-US" sz="5400" dirty="0"/>
          </a:p>
          <a:p>
            <a:pPr marL="0" indent="0" algn="ctr">
              <a:buNone/>
            </a:pPr>
            <a:r>
              <a:rPr lang="en-US" sz="5400" dirty="0"/>
              <a:t>DEMO</a:t>
            </a:r>
          </a:p>
        </p:txBody>
      </p:sp>
    </p:spTree>
    <p:extLst>
      <p:ext uri="{BB962C8B-B14F-4D97-AF65-F5344CB8AC3E}">
        <p14:creationId xmlns:p14="http://schemas.microsoft.com/office/powerpoint/2010/main" val="3081369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9F84E-A9F2-4B1A-94F0-04D960CD8D8E}"/>
              </a:ext>
            </a:extLst>
          </p:cNvPr>
          <p:cNvSpPr>
            <a:spLocks noGrp="1"/>
          </p:cNvSpPr>
          <p:nvPr>
            <p:ph type="title"/>
          </p:nvPr>
        </p:nvSpPr>
        <p:spPr/>
        <p:txBody>
          <a:bodyPr/>
          <a:lstStyle/>
          <a:p>
            <a:r>
              <a:rPr lang="en-US" dirty="0"/>
              <a:t>Save transcript in XML FORMAT</a:t>
            </a:r>
          </a:p>
        </p:txBody>
      </p:sp>
      <p:sp>
        <p:nvSpPr>
          <p:cNvPr id="3" name="Content Placeholder 2">
            <a:extLst>
              <a:ext uri="{FF2B5EF4-FFF2-40B4-BE49-F238E27FC236}">
                <a16:creationId xmlns:a16="http://schemas.microsoft.com/office/drawing/2014/main" id="{4F22A7A0-D548-4379-8FA6-E922ED8EA0D4}"/>
              </a:ext>
            </a:extLst>
          </p:cNvPr>
          <p:cNvSpPr>
            <a:spLocks noGrp="1"/>
          </p:cNvSpPr>
          <p:nvPr>
            <p:ph idx="1"/>
          </p:nvPr>
        </p:nvSpPr>
        <p:spPr/>
        <p:txBody>
          <a:bodyPr/>
          <a:lstStyle/>
          <a:p>
            <a:r>
              <a:rPr lang="en-US" dirty="0"/>
              <a:t>Downloaded file is stored in the ‘Downloads’ folder.</a:t>
            </a:r>
          </a:p>
          <a:p>
            <a:r>
              <a:rPr lang="en-US" dirty="0"/>
              <a:t>Users could upload the newer version in the startup page in another setting.</a:t>
            </a:r>
          </a:p>
        </p:txBody>
      </p:sp>
      <p:sp>
        <p:nvSpPr>
          <p:cNvPr id="4" name="Slide Number Placeholder 3">
            <a:extLst>
              <a:ext uri="{FF2B5EF4-FFF2-40B4-BE49-F238E27FC236}">
                <a16:creationId xmlns:a16="http://schemas.microsoft.com/office/drawing/2014/main" id="{F3ED30B5-6C09-4BED-9147-D9B35AA7BEF1}"/>
              </a:ext>
            </a:extLst>
          </p:cNvPr>
          <p:cNvSpPr>
            <a:spLocks noGrp="1"/>
          </p:cNvSpPr>
          <p:nvPr>
            <p:ph type="sldNum" sz="quarter" idx="12"/>
          </p:nvPr>
        </p:nvSpPr>
        <p:spPr/>
        <p:txBody>
          <a:bodyPr/>
          <a:lstStyle/>
          <a:p>
            <a:fld id="{659B8747-9C9F-44D0-BA69-914F15BD556A}" type="slidenum">
              <a:rPr lang="en-US" smtClean="0"/>
              <a:t>25</a:t>
            </a:fld>
            <a:endParaRPr lang="en-US"/>
          </a:p>
        </p:txBody>
      </p:sp>
    </p:spTree>
    <p:extLst>
      <p:ext uri="{BB962C8B-B14F-4D97-AF65-F5344CB8AC3E}">
        <p14:creationId xmlns:p14="http://schemas.microsoft.com/office/powerpoint/2010/main" val="1768920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9F84E-A9F2-4B1A-94F0-04D960CD8D8E}"/>
              </a:ext>
            </a:extLst>
          </p:cNvPr>
          <p:cNvSpPr>
            <a:spLocks noGrp="1"/>
          </p:cNvSpPr>
          <p:nvPr>
            <p:ph type="title"/>
          </p:nvPr>
        </p:nvSpPr>
        <p:spPr/>
        <p:txBody>
          <a:bodyPr/>
          <a:lstStyle/>
          <a:p>
            <a:r>
              <a:rPr lang="en-US" dirty="0"/>
              <a:t>Save transcript in </a:t>
            </a:r>
            <a:r>
              <a:rPr lang="en-US" dirty="0" err="1"/>
              <a:t>SRT</a:t>
            </a:r>
            <a:r>
              <a:rPr lang="en-US" dirty="0"/>
              <a:t> FORMAT</a:t>
            </a:r>
          </a:p>
        </p:txBody>
      </p:sp>
      <p:sp>
        <p:nvSpPr>
          <p:cNvPr id="4" name="Slide Number Placeholder 3">
            <a:extLst>
              <a:ext uri="{FF2B5EF4-FFF2-40B4-BE49-F238E27FC236}">
                <a16:creationId xmlns:a16="http://schemas.microsoft.com/office/drawing/2014/main" id="{F3ED30B5-6C09-4BED-9147-D9B35AA7BEF1}"/>
              </a:ext>
            </a:extLst>
          </p:cNvPr>
          <p:cNvSpPr>
            <a:spLocks noGrp="1"/>
          </p:cNvSpPr>
          <p:nvPr>
            <p:ph type="sldNum" sz="quarter" idx="12"/>
          </p:nvPr>
        </p:nvSpPr>
        <p:spPr/>
        <p:txBody>
          <a:bodyPr/>
          <a:lstStyle/>
          <a:p>
            <a:fld id="{659B8747-9C9F-44D0-BA69-914F15BD556A}" type="slidenum">
              <a:rPr lang="en-US" smtClean="0"/>
              <a:t>26</a:t>
            </a:fld>
            <a:endParaRPr lang="en-US"/>
          </a:p>
        </p:txBody>
      </p:sp>
      <p:sp>
        <p:nvSpPr>
          <p:cNvPr id="5" name="Content Placeholder 2">
            <a:extLst>
              <a:ext uri="{FF2B5EF4-FFF2-40B4-BE49-F238E27FC236}">
                <a16:creationId xmlns:a16="http://schemas.microsoft.com/office/drawing/2014/main" id="{65E7250F-D84C-4225-9193-93A705F86100}"/>
              </a:ext>
            </a:extLst>
          </p:cNvPr>
          <p:cNvSpPr>
            <a:spLocks noGrp="1"/>
          </p:cNvSpPr>
          <p:nvPr>
            <p:ph idx="1"/>
          </p:nvPr>
        </p:nvSpPr>
        <p:spPr>
          <a:xfrm>
            <a:off x="1451579" y="2015732"/>
            <a:ext cx="9603275" cy="3450613"/>
          </a:xfrm>
        </p:spPr>
        <p:txBody>
          <a:bodyPr>
            <a:normAutofit/>
          </a:bodyPr>
          <a:lstStyle/>
          <a:p>
            <a:pPr marL="0" indent="0">
              <a:buNone/>
            </a:pPr>
            <a:endParaRPr lang="en-US" sz="5400" dirty="0"/>
          </a:p>
          <a:p>
            <a:pPr marL="0" indent="0" algn="ctr">
              <a:buNone/>
            </a:pPr>
            <a:r>
              <a:rPr lang="en-US" sz="5400" dirty="0"/>
              <a:t>DEMO</a:t>
            </a:r>
          </a:p>
        </p:txBody>
      </p:sp>
    </p:spTree>
    <p:extLst>
      <p:ext uri="{BB962C8B-B14F-4D97-AF65-F5344CB8AC3E}">
        <p14:creationId xmlns:p14="http://schemas.microsoft.com/office/powerpoint/2010/main" val="13134689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46A48-D9FB-4414-B259-77721FF11E5C}"/>
              </a:ext>
            </a:extLst>
          </p:cNvPr>
          <p:cNvSpPr>
            <a:spLocks noGrp="1"/>
          </p:cNvSpPr>
          <p:nvPr>
            <p:ph type="title"/>
          </p:nvPr>
        </p:nvSpPr>
        <p:spPr/>
        <p:txBody>
          <a:bodyPr/>
          <a:lstStyle/>
          <a:p>
            <a:r>
              <a:rPr lang="en-US" dirty="0"/>
              <a:t>Save transcript in </a:t>
            </a:r>
            <a:r>
              <a:rPr lang="en-US" dirty="0" err="1"/>
              <a:t>SRT</a:t>
            </a:r>
            <a:r>
              <a:rPr lang="en-US" dirty="0"/>
              <a:t> format</a:t>
            </a:r>
          </a:p>
        </p:txBody>
      </p:sp>
      <p:sp>
        <p:nvSpPr>
          <p:cNvPr id="3" name="Content Placeholder 2">
            <a:extLst>
              <a:ext uri="{FF2B5EF4-FFF2-40B4-BE49-F238E27FC236}">
                <a16:creationId xmlns:a16="http://schemas.microsoft.com/office/drawing/2014/main" id="{A27010AE-BE12-4000-8462-FE20E9F0387D}"/>
              </a:ext>
            </a:extLst>
          </p:cNvPr>
          <p:cNvSpPr>
            <a:spLocks noGrp="1"/>
          </p:cNvSpPr>
          <p:nvPr>
            <p:ph idx="1"/>
          </p:nvPr>
        </p:nvSpPr>
        <p:spPr/>
        <p:txBody>
          <a:bodyPr/>
          <a:lstStyle/>
          <a:p>
            <a:r>
              <a:rPr lang="en-US" dirty="0"/>
              <a:t>Only the imported version of the uploaded transcript could be downloaded.</a:t>
            </a:r>
          </a:p>
          <a:p>
            <a:r>
              <a:rPr lang="en-US" dirty="0"/>
              <a:t>Alert message will be prompted if the transcript undergoes editing.</a:t>
            </a:r>
          </a:p>
          <a:p>
            <a:r>
              <a:rPr lang="en-US" dirty="0"/>
              <a:t>Downloaded file is stored in the ‘files’ folder.</a:t>
            </a:r>
          </a:p>
          <a:p>
            <a:r>
              <a:rPr lang="en-US" dirty="0"/>
              <a:t>Prevent more errors from arising due to improper upload of transcript.</a:t>
            </a:r>
          </a:p>
          <a:p>
            <a:pPr marL="0" indent="0">
              <a:buNone/>
            </a:pPr>
            <a:endParaRPr lang="en-US" dirty="0"/>
          </a:p>
        </p:txBody>
      </p:sp>
      <p:sp>
        <p:nvSpPr>
          <p:cNvPr id="4" name="Slide Number Placeholder 3">
            <a:extLst>
              <a:ext uri="{FF2B5EF4-FFF2-40B4-BE49-F238E27FC236}">
                <a16:creationId xmlns:a16="http://schemas.microsoft.com/office/drawing/2014/main" id="{A90DA752-93D8-4058-9A45-55B727087A8D}"/>
              </a:ext>
            </a:extLst>
          </p:cNvPr>
          <p:cNvSpPr>
            <a:spLocks noGrp="1"/>
          </p:cNvSpPr>
          <p:nvPr>
            <p:ph type="sldNum" sz="quarter" idx="12"/>
          </p:nvPr>
        </p:nvSpPr>
        <p:spPr/>
        <p:txBody>
          <a:bodyPr/>
          <a:lstStyle/>
          <a:p>
            <a:fld id="{659B8747-9C9F-44D0-BA69-914F15BD556A}" type="slidenum">
              <a:rPr lang="en-US" smtClean="0"/>
              <a:t>27</a:t>
            </a:fld>
            <a:endParaRPr lang="en-US"/>
          </a:p>
        </p:txBody>
      </p:sp>
    </p:spTree>
    <p:extLst>
      <p:ext uri="{BB962C8B-B14F-4D97-AF65-F5344CB8AC3E}">
        <p14:creationId xmlns:p14="http://schemas.microsoft.com/office/powerpoint/2010/main" val="354136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2B6C3-F44E-4EFE-B914-513DE879DF10}"/>
              </a:ext>
            </a:extLst>
          </p:cNvPr>
          <p:cNvSpPr>
            <a:spLocks noGrp="1"/>
          </p:cNvSpPr>
          <p:nvPr>
            <p:ph type="title"/>
          </p:nvPr>
        </p:nvSpPr>
        <p:spPr/>
        <p:txBody>
          <a:bodyPr/>
          <a:lstStyle/>
          <a:p>
            <a:r>
              <a:rPr lang="en-US" dirty="0"/>
              <a:t>Save transcript in </a:t>
            </a:r>
            <a:r>
              <a:rPr lang="en-US" dirty="0" err="1"/>
              <a:t>SRT</a:t>
            </a:r>
            <a:r>
              <a:rPr lang="en-US" dirty="0"/>
              <a:t> format</a:t>
            </a:r>
          </a:p>
        </p:txBody>
      </p:sp>
      <p:sp>
        <p:nvSpPr>
          <p:cNvPr id="3" name="Content Placeholder 2">
            <a:extLst>
              <a:ext uri="{FF2B5EF4-FFF2-40B4-BE49-F238E27FC236}">
                <a16:creationId xmlns:a16="http://schemas.microsoft.com/office/drawing/2014/main" id="{5A3B4FD9-F35F-49B7-9495-03ADFE5FA3B6}"/>
              </a:ext>
            </a:extLst>
          </p:cNvPr>
          <p:cNvSpPr>
            <a:spLocks noGrp="1"/>
          </p:cNvSpPr>
          <p:nvPr>
            <p:ph idx="1"/>
          </p:nvPr>
        </p:nvSpPr>
        <p:spPr/>
        <p:txBody>
          <a:bodyPr/>
          <a:lstStyle/>
          <a:p>
            <a:r>
              <a:rPr lang="en-US" dirty="0"/>
              <a:t>Advantages:</a:t>
            </a:r>
          </a:p>
          <a:p>
            <a:pPr lvl="1"/>
            <a:r>
              <a:rPr lang="en-US" dirty="0"/>
              <a:t>Prevent more errors from arising due to improper upload of transcript.</a:t>
            </a:r>
          </a:p>
          <a:p>
            <a:pPr lvl="1"/>
            <a:r>
              <a:rPr lang="en-US" dirty="0"/>
              <a:t>One of the most common transcript format used in transcribing tools.</a:t>
            </a:r>
          </a:p>
          <a:p>
            <a:pPr lvl="1"/>
            <a:r>
              <a:rPr lang="en-US" dirty="0"/>
              <a:t>Easily integrated to other applications.</a:t>
            </a:r>
          </a:p>
        </p:txBody>
      </p:sp>
      <p:sp>
        <p:nvSpPr>
          <p:cNvPr id="4" name="Slide Number Placeholder 3">
            <a:extLst>
              <a:ext uri="{FF2B5EF4-FFF2-40B4-BE49-F238E27FC236}">
                <a16:creationId xmlns:a16="http://schemas.microsoft.com/office/drawing/2014/main" id="{45739106-8DA0-4F2F-AC35-E188DD15F184}"/>
              </a:ext>
            </a:extLst>
          </p:cNvPr>
          <p:cNvSpPr>
            <a:spLocks noGrp="1"/>
          </p:cNvSpPr>
          <p:nvPr>
            <p:ph type="sldNum" sz="quarter" idx="12"/>
          </p:nvPr>
        </p:nvSpPr>
        <p:spPr/>
        <p:txBody>
          <a:bodyPr/>
          <a:lstStyle/>
          <a:p>
            <a:fld id="{659B8747-9C9F-44D0-BA69-914F15BD556A}" type="slidenum">
              <a:rPr lang="en-US" smtClean="0"/>
              <a:t>28</a:t>
            </a:fld>
            <a:endParaRPr lang="en-US"/>
          </a:p>
        </p:txBody>
      </p:sp>
    </p:spTree>
    <p:extLst>
      <p:ext uri="{BB962C8B-B14F-4D97-AF65-F5344CB8AC3E}">
        <p14:creationId xmlns:p14="http://schemas.microsoft.com/office/powerpoint/2010/main" val="2968986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A06A-60C7-4F15-A1DC-0674B97F1DB0}"/>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65FF93FA-AFB0-46E6-9488-6C5387833B9A}"/>
              </a:ext>
            </a:extLst>
          </p:cNvPr>
          <p:cNvSpPr>
            <a:spLocks noGrp="1"/>
          </p:cNvSpPr>
          <p:nvPr>
            <p:ph idx="1"/>
          </p:nvPr>
        </p:nvSpPr>
        <p:spPr/>
        <p:txBody>
          <a:bodyPr/>
          <a:lstStyle/>
          <a:p>
            <a:endParaRPr lang="en-US" dirty="0"/>
          </a:p>
        </p:txBody>
      </p:sp>
      <p:pic>
        <p:nvPicPr>
          <p:cNvPr id="5" name="Picture 24" descr="Related image">
            <a:extLst>
              <a:ext uri="{FF2B5EF4-FFF2-40B4-BE49-F238E27FC236}">
                <a16:creationId xmlns:a16="http://schemas.microsoft.com/office/drawing/2014/main" id="{63C06AB8-E4A3-4E23-883E-3F48E7482F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3448" y="4535699"/>
            <a:ext cx="3128257" cy="7492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praat">
            <a:extLst>
              <a:ext uri="{FF2B5EF4-FFF2-40B4-BE49-F238E27FC236}">
                <a16:creationId xmlns:a16="http://schemas.microsoft.com/office/drawing/2014/main" id="{BBEF7112-5090-4FBA-8C7B-CD7DBDF739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79269" y="2271112"/>
            <a:ext cx="1033462" cy="14151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exmaralda logo">
            <a:extLst>
              <a:ext uri="{FF2B5EF4-FFF2-40B4-BE49-F238E27FC236}">
                <a16:creationId xmlns:a16="http://schemas.microsoft.com/office/drawing/2014/main" id="{90F17105-8EAA-4077-BC94-2C1A70DE5A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6627" y="352105"/>
            <a:ext cx="1386410" cy="13864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age result for Happy Scribe logo">
            <a:extLst>
              <a:ext uri="{FF2B5EF4-FFF2-40B4-BE49-F238E27FC236}">
                <a16:creationId xmlns:a16="http://schemas.microsoft.com/office/drawing/2014/main" id="{21104FD3-3494-49DE-9F0A-6DD162AFAE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6456" y="4304448"/>
            <a:ext cx="1548408" cy="15484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Image result for 3play media logo">
            <a:extLst>
              <a:ext uri="{FF2B5EF4-FFF2-40B4-BE49-F238E27FC236}">
                <a16:creationId xmlns:a16="http://schemas.microsoft.com/office/drawing/2014/main" id="{DC61FE95-9B2D-4D5E-8770-A62EF23BCE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97484" y="474232"/>
            <a:ext cx="1958045" cy="97902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Speechmatics logo">
            <a:extLst>
              <a:ext uri="{FF2B5EF4-FFF2-40B4-BE49-F238E27FC236}">
                <a16:creationId xmlns:a16="http://schemas.microsoft.com/office/drawing/2014/main" id="{1DDC30FE-38B2-4BCB-BF8D-95B3A34164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6457" y="2250251"/>
            <a:ext cx="1548407" cy="15484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6" descr="Image result for Subtitle Edit logo">
            <a:extLst>
              <a:ext uri="{FF2B5EF4-FFF2-40B4-BE49-F238E27FC236}">
                <a16:creationId xmlns:a16="http://schemas.microsoft.com/office/drawing/2014/main" id="{A1A13A6A-6533-4486-B151-078CDA14692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23202" y="179642"/>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8" descr="Related image">
            <a:extLst>
              <a:ext uri="{FF2B5EF4-FFF2-40B4-BE49-F238E27FC236}">
                <a16:creationId xmlns:a16="http://schemas.microsoft.com/office/drawing/2014/main" id="{621BB8E5-4D7F-4B40-B60F-9A604D055A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01902" y="4167873"/>
            <a:ext cx="1183438" cy="149172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0" descr="Image result for inqScribe logo">
            <a:extLst>
              <a:ext uri="{FF2B5EF4-FFF2-40B4-BE49-F238E27FC236}">
                <a16:creationId xmlns:a16="http://schemas.microsoft.com/office/drawing/2014/main" id="{16811F19-A597-474F-92B8-ADBF41A916D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00086" y="2720468"/>
            <a:ext cx="2765803" cy="748394"/>
          </a:xfrm>
          <a:prstGeom prst="rect">
            <a:avLst/>
          </a:prstGeom>
          <a:noFill/>
          <a:extLst>
            <a:ext uri="{909E8E84-426E-40DD-AFC4-6F175D3DCCD1}">
              <a14:hiddenFill xmlns:a14="http://schemas.microsoft.com/office/drawing/2010/main">
                <a:solidFill>
                  <a:srgbClr val="FFFFFF"/>
                </a:solidFill>
              </a14:hiddenFill>
            </a:ext>
          </a:extLst>
        </p:spPr>
      </p:pic>
      <p:sp>
        <p:nvSpPr>
          <p:cNvPr id="14" name="Slide Number Placeholder 13">
            <a:extLst>
              <a:ext uri="{FF2B5EF4-FFF2-40B4-BE49-F238E27FC236}">
                <a16:creationId xmlns:a16="http://schemas.microsoft.com/office/drawing/2014/main" id="{84C4FE99-3703-43D7-B73E-9BA111CEE166}"/>
              </a:ext>
            </a:extLst>
          </p:cNvPr>
          <p:cNvSpPr>
            <a:spLocks noGrp="1"/>
          </p:cNvSpPr>
          <p:nvPr>
            <p:ph type="sldNum" sz="quarter" idx="12"/>
          </p:nvPr>
        </p:nvSpPr>
        <p:spPr/>
        <p:txBody>
          <a:bodyPr/>
          <a:lstStyle/>
          <a:p>
            <a:fld id="{659B8747-9C9F-44D0-BA69-914F15BD556A}" type="slidenum">
              <a:rPr lang="en-US" smtClean="0"/>
              <a:t>2</a:t>
            </a:fld>
            <a:endParaRPr lang="en-US"/>
          </a:p>
        </p:txBody>
      </p:sp>
    </p:spTree>
    <p:extLst>
      <p:ext uri="{BB962C8B-B14F-4D97-AF65-F5344CB8AC3E}">
        <p14:creationId xmlns:p14="http://schemas.microsoft.com/office/powerpoint/2010/main" val="43874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EA1C2-7FC9-446F-B380-F37967A2F2E7}"/>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F91FEAA6-AFB7-47F6-B377-F8F3E7CB6ECE}"/>
              </a:ext>
            </a:extLst>
          </p:cNvPr>
          <p:cNvSpPr>
            <a:spLocks noGrp="1"/>
          </p:cNvSpPr>
          <p:nvPr>
            <p:ph idx="1"/>
          </p:nvPr>
        </p:nvSpPr>
        <p:spPr/>
        <p:txBody>
          <a:bodyPr/>
          <a:lstStyle/>
          <a:p>
            <a:r>
              <a:rPr lang="en-US" dirty="0"/>
              <a:t>An iterative and responsive Offline Web Subtitle Editor using Java approach.</a:t>
            </a:r>
          </a:p>
          <a:p>
            <a:r>
              <a:rPr lang="en-US" dirty="0"/>
              <a:t>An experience without the use of mouse, with just keyboard shortcuts.</a:t>
            </a:r>
          </a:p>
          <a:p>
            <a:r>
              <a:rPr lang="en-US" dirty="0"/>
              <a:t>Some features integrated in the application not seen in existing tools.</a:t>
            </a:r>
          </a:p>
          <a:p>
            <a:endParaRPr lang="en-US" dirty="0"/>
          </a:p>
        </p:txBody>
      </p:sp>
      <p:sp>
        <p:nvSpPr>
          <p:cNvPr id="4" name="Slide Number Placeholder 3">
            <a:extLst>
              <a:ext uri="{FF2B5EF4-FFF2-40B4-BE49-F238E27FC236}">
                <a16:creationId xmlns:a16="http://schemas.microsoft.com/office/drawing/2014/main" id="{79D6E4F7-5296-46A0-BA4E-586B04D74667}"/>
              </a:ext>
            </a:extLst>
          </p:cNvPr>
          <p:cNvSpPr>
            <a:spLocks noGrp="1"/>
          </p:cNvSpPr>
          <p:nvPr>
            <p:ph type="sldNum" sz="quarter" idx="12"/>
          </p:nvPr>
        </p:nvSpPr>
        <p:spPr/>
        <p:txBody>
          <a:bodyPr/>
          <a:lstStyle/>
          <a:p>
            <a:fld id="{659B8747-9C9F-44D0-BA69-914F15BD556A}" type="slidenum">
              <a:rPr lang="en-US" smtClean="0"/>
              <a:t>29</a:t>
            </a:fld>
            <a:endParaRPr lang="en-US"/>
          </a:p>
        </p:txBody>
      </p:sp>
    </p:spTree>
    <p:extLst>
      <p:ext uri="{BB962C8B-B14F-4D97-AF65-F5344CB8AC3E}">
        <p14:creationId xmlns:p14="http://schemas.microsoft.com/office/powerpoint/2010/main" val="19295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88D54-124C-478A-9422-56F57AA9C9A1}"/>
              </a:ext>
            </a:extLst>
          </p:cNvPr>
          <p:cNvSpPr>
            <a:spLocks noGrp="1"/>
          </p:cNvSpPr>
          <p:nvPr>
            <p:ph type="title"/>
          </p:nvPr>
        </p:nvSpPr>
        <p:spPr/>
        <p:txBody>
          <a:bodyPr/>
          <a:lstStyle/>
          <a:p>
            <a:r>
              <a:rPr lang="en-US" dirty="0"/>
              <a:t>Technical difficulties</a:t>
            </a:r>
          </a:p>
        </p:txBody>
      </p:sp>
      <p:sp>
        <p:nvSpPr>
          <p:cNvPr id="3" name="Content Placeholder 2">
            <a:extLst>
              <a:ext uri="{FF2B5EF4-FFF2-40B4-BE49-F238E27FC236}">
                <a16:creationId xmlns:a16="http://schemas.microsoft.com/office/drawing/2014/main" id="{04A375D6-40FE-4BEF-8F40-01921F31ECEC}"/>
              </a:ext>
            </a:extLst>
          </p:cNvPr>
          <p:cNvSpPr>
            <a:spLocks noGrp="1"/>
          </p:cNvSpPr>
          <p:nvPr>
            <p:ph idx="1"/>
          </p:nvPr>
        </p:nvSpPr>
        <p:spPr/>
        <p:txBody>
          <a:bodyPr/>
          <a:lstStyle/>
          <a:p>
            <a:r>
              <a:rPr lang="en-US" dirty="0"/>
              <a:t>When required to make changes dynamically, restricted to JavaScript and </a:t>
            </a:r>
            <a:r>
              <a:rPr lang="en-US" dirty="0" err="1"/>
              <a:t>JQuery</a:t>
            </a:r>
            <a:r>
              <a:rPr lang="en-US" dirty="0"/>
              <a:t>.</a:t>
            </a:r>
          </a:p>
          <a:p>
            <a:r>
              <a:rPr lang="en-US" dirty="0"/>
              <a:t>Fewer features implemented due to application being web-based.</a:t>
            </a:r>
          </a:p>
        </p:txBody>
      </p:sp>
      <p:sp>
        <p:nvSpPr>
          <p:cNvPr id="4" name="Slide Number Placeholder 3">
            <a:extLst>
              <a:ext uri="{FF2B5EF4-FFF2-40B4-BE49-F238E27FC236}">
                <a16:creationId xmlns:a16="http://schemas.microsoft.com/office/drawing/2014/main" id="{36A6F1AA-2DD6-4D2D-B7FF-6EF592A2FB36}"/>
              </a:ext>
            </a:extLst>
          </p:cNvPr>
          <p:cNvSpPr>
            <a:spLocks noGrp="1"/>
          </p:cNvSpPr>
          <p:nvPr>
            <p:ph type="sldNum" sz="quarter" idx="12"/>
          </p:nvPr>
        </p:nvSpPr>
        <p:spPr/>
        <p:txBody>
          <a:bodyPr/>
          <a:lstStyle/>
          <a:p>
            <a:fld id="{659B8747-9C9F-44D0-BA69-914F15BD556A}" type="slidenum">
              <a:rPr lang="en-US" smtClean="0"/>
              <a:t>30</a:t>
            </a:fld>
            <a:endParaRPr lang="en-US"/>
          </a:p>
        </p:txBody>
      </p:sp>
    </p:spTree>
    <p:extLst>
      <p:ext uri="{BB962C8B-B14F-4D97-AF65-F5344CB8AC3E}">
        <p14:creationId xmlns:p14="http://schemas.microsoft.com/office/powerpoint/2010/main" val="4202402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3C42A-343E-462A-87C2-D990AAF479AA}"/>
              </a:ext>
            </a:extLst>
          </p:cNvPr>
          <p:cNvSpPr>
            <a:spLocks noGrp="1"/>
          </p:cNvSpPr>
          <p:nvPr>
            <p:ph type="title"/>
          </p:nvPr>
        </p:nvSpPr>
        <p:spPr/>
        <p:txBody>
          <a:bodyPr/>
          <a:lstStyle/>
          <a:p>
            <a:r>
              <a:rPr lang="en-US" dirty="0"/>
              <a:t>FUTURE WORK</a:t>
            </a:r>
          </a:p>
        </p:txBody>
      </p:sp>
      <p:sp>
        <p:nvSpPr>
          <p:cNvPr id="3" name="Content Placeholder 2">
            <a:extLst>
              <a:ext uri="{FF2B5EF4-FFF2-40B4-BE49-F238E27FC236}">
                <a16:creationId xmlns:a16="http://schemas.microsoft.com/office/drawing/2014/main" id="{B1CE8990-B13F-44D8-9061-428CDB81D3CB}"/>
              </a:ext>
            </a:extLst>
          </p:cNvPr>
          <p:cNvSpPr>
            <a:spLocks noGrp="1"/>
          </p:cNvSpPr>
          <p:nvPr>
            <p:ph idx="1"/>
          </p:nvPr>
        </p:nvSpPr>
        <p:spPr/>
        <p:txBody>
          <a:bodyPr/>
          <a:lstStyle/>
          <a:p>
            <a:r>
              <a:rPr lang="en-US" dirty="0"/>
              <a:t>Partial waveform to be visualized.</a:t>
            </a:r>
          </a:p>
          <a:p>
            <a:r>
              <a:rPr lang="en-US" dirty="0"/>
              <a:t>Lack of waveform visualization for video files.</a:t>
            </a:r>
          </a:p>
          <a:p>
            <a:r>
              <a:rPr lang="en-US" dirty="0"/>
              <a:t>Multiple sentences being highlighted.</a:t>
            </a:r>
          </a:p>
        </p:txBody>
      </p:sp>
      <p:sp>
        <p:nvSpPr>
          <p:cNvPr id="4" name="Slide Number Placeholder 3">
            <a:extLst>
              <a:ext uri="{FF2B5EF4-FFF2-40B4-BE49-F238E27FC236}">
                <a16:creationId xmlns:a16="http://schemas.microsoft.com/office/drawing/2014/main" id="{17DCE80A-BCE6-4DA7-925B-EBBF4A380B2A}"/>
              </a:ext>
            </a:extLst>
          </p:cNvPr>
          <p:cNvSpPr>
            <a:spLocks noGrp="1"/>
          </p:cNvSpPr>
          <p:nvPr>
            <p:ph type="sldNum" sz="quarter" idx="12"/>
          </p:nvPr>
        </p:nvSpPr>
        <p:spPr/>
        <p:txBody>
          <a:bodyPr/>
          <a:lstStyle/>
          <a:p>
            <a:fld id="{659B8747-9C9F-44D0-BA69-914F15BD556A}" type="slidenum">
              <a:rPr lang="en-US" smtClean="0"/>
              <a:t>31</a:t>
            </a:fld>
            <a:endParaRPr lang="en-US"/>
          </a:p>
        </p:txBody>
      </p:sp>
    </p:spTree>
    <p:extLst>
      <p:ext uri="{BB962C8B-B14F-4D97-AF65-F5344CB8AC3E}">
        <p14:creationId xmlns:p14="http://schemas.microsoft.com/office/powerpoint/2010/main" val="187665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CF3F5-32D4-4727-B17C-8D08A7B73871}"/>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4F3BB315-DDD9-4B7B-8B30-E431BE7D5FC9}"/>
              </a:ext>
            </a:extLst>
          </p:cNvPr>
          <p:cNvSpPr>
            <a:spLocks noGrp="1"/>
          </p:cNvSpPr>
          <p:nvPr>
            <p:ph type="sldNum" sz="quarter" idx="12"/>
          </p:nvPr>
        </p:nvSpPr>
        <p:spPr/>
        <p:txBody>
          <a:bodyPr/>
          <a:lstStyle/>
          <a:p>
            <a:fld id="{659B8747-9C9F-44D0-BA69-914F15BD556A}" type="slidenum">
              <a:rPr lang="en-US" smtClean="0"/>
              <a:t>32</a:t>
            </a:fld>
            <a:endParaRPr lang="en-US"/>
          </a:p>
        </p:txBody>
      </p:sp>
      <p:sp>
        <p:nvSpPr>
          <p:cNvPr id="5" name="Content Placeholder 2">
            <a:extLst>
              <a:ext uri="{FF2B5EF4-FFF2-40B4-BE49-F238E27FC236}">
                <a16:creationId xmlns:a16="http://schemas.microsoft.com/office/drawing/2014/main" id="{112AEE5E-B37A-47DF-AF19-2FBA94344402}"/>
              </a:ext>
            </a:extLst>
          </p:cNvPr>
          <p:cNvSpPr>
            <a:spLocks noGrp="1"/>
          </p:cNvSpPr>
          <p:nvPr>
            <p:ph idx="1"/>
          </p:nvPr>
        </p:nvSpPr>
        <p:spPr>
          <a:xfrm>
            <a:off x="1451579" y="2015732"/>
            <a:ext cx="9603275" cy="3450613"/>
          </a:xfrm>
        </p:spPr>
        <p:txBody>
          <a:bodyPr>
            <a:normAutofit/>
          </a:bodyPr>
          <a:lstStyle/>
          <a:p>
            <a:pPr marL="0" indent="0">
              <a:buNone/>
            </a:pPr>
            <a:endParaRPr lang="en-US" sz="5400" dirty="0"/>
          </a:p>
          <a:p>
            <a:pPr marL="0" indent="0" algn="ctr">
              <a:buNone/>
            </a:pPr>
            <a:r>
              <a:rPr lang="en-US" sz="5400" dirty="0"/>
              <a:t>THANK YOU!</a:t>
            </a:r>
          </a:p>
        </p:txBody>
      </p:sp>
    </p:spTree>
    <p:extLst>
      <p:ext uri="{BB962C8B-B14F-4D97-AF65-F5344CB8AC3E}">
        <p14:creationId xmlns:p14="http://schemas.microsoft.com/office/powerpoint/2010/main" val="3786197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B9372-FA23-4898-982C-72D0391306D1}"/>
              </a:ext>
            </a:extLst>
          </p:cNvPr>
          <p:cNvSpPr>
            <a:spLocks noGrp="1"/>
          </p:cNvSpPr>
          <p:nvPr>
            <p:ph type="title"/>
          </p:nvPr>
        </p:nvSpPr>
        <p:spPr/>
        <p:txBody>
          <a:bodyPr/>
          <a:lstStyle/>
          <a:p>
            <a:r>
              <a:rPr lang="en-US" dirty="0"/>
              <a:t>Transcript</a:t>
            </a:r>
          </a:p>
        </p:txBody>
      </p:sp>
      <p:sp>
        <p:nvSpPr>
          <p:cNvPr id="3" name="Content Placeholder 2">
            <a:extLst>
              <a:ext uri="{FF2B5EF4-FFF2-40B4-BE49-F238E27FC236}">
                <a16:creationId xmlns:a16="http://schemas.microsoft.com/office/drawing/2014/main" id="{57E9BFB4-E647-4EB4-8EFE-493907D21A69}"/>
              </a:ext>
            </a:extLst>
          </p:cNvPr>
          <p:cNvSpPr>
            <a:spLocks noGrp="1"/>
          </p:cNvSpPr>
          <p:nvPr>
            <p:ph idx="1"/>
          </p:nvPr>
        </p:nvSpPr>
        <p:spPr/>
        <p:txBody>
          <a:bodyPr/>
          <a:lstStyle/>
          <a:p>
            <a:r>
              <a:rPr lang="en-US" dirty="0"/>
              <a:t>Transcripts can be produced manually or using ASR technology.</a:t>
            </a:r>
          </a:p>
          <a:p>
            <a:r>
              <a:rPr lang="en-US" dirty="0"/>
              <a:t>100% is not attainable, due to the optimal conditions set by the system.</a:t>
            </a:r>
          </a:p>
          <a:p>
            <a:r>
              <a:rPr lang="en-US" dirty="0"/>
              <a:t>Human correction and vetting are required to be done on transcript.</a:t>
            </a:r>
          </a:p>
        </p:txBody>
      </p:sp>
      <p:sp>
        <p:nvSpPr>
          <p:cNvPr id="5" name="Slide Number Placeholder 4">
            <a:extLst>
              <a:ext uri="{FF2B5EF4-FFF2-40B4-BE49-F238E27FC236}">
                <a16:creationId xmlns:a16="http://schemas.microsoft.com/office/drawing/2014/main" id="{F3A5F485-649F-4A00-8DDA-FBAE760194ED}"/>
              </a:ext>
            </a:extLst>
          </p:cNvPr>
          <p:cNvSpPr>
            <a:spLocks noGrp="1"/>
          </p:cNvSpPr>
          <p:nvPr>
            <p:ph type="sldNum" sz="quarter" idx="12"/>
          </p:nvPr>
        </p:nvSpPr>
        <p:spPr/>
        <p:txBody>
          <a:bodyPr/>
          <a:lstStyle/>
          <a:p>
            <a:fld id="{659B8747-9C9F-44D0-BA69-914F15BD556A}" type="slidenum">
              <a:rPr lang="en-US" smtClean="0"/>
              <a:t>3</a:t>
            </a:fld>
            <a:endParaRPr lang="en-US"/>
          </a:p>
        </p:txBody>
      </p:sp>
    </p:spTree>
    <p:extLst>
      <p:ext uri="{BB962C8B-B14F-4D97-AF65-F5344CB8AC3E}">
        <p14:creationId xmlns:p14="http://schemas.microsoft.com/office/powerpoint/2010/main" val="210916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93BBE-B169-44FA-9E7C-FBD9798579DB}"/>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6168B587-7DB4-41F5-BEB8-49438DCE6721}"/>
              </a:ext>
            </a:extLst>
          </p:cNvPr>
          <p:cNvSpPr>
            <a:spLocks noGrp="1"/>
          </p:cNvSpPr>
          <p:nvPr>
            <p:ph idx="1"/>
          </p:nvPr>
        </p:nvSpPr>
        <p:spPr/>
        <p:txBody>
          <a:bodyPr/>
          <a:lstStyle/>
          <a:p>
            <a:r>
              <a:rPr lang="en-US" dirty="0"/>
              <a:t>Absence of a well-designed subtitle editor.</a:t>
            </a:r>
          </a:p>
          <a:p>
            <a:r>
              <a:rPr lang="en-US" dirty="0"/>
              <a:t>Editors too simple with minimal features.</a:t>
            </a:r>
          </a:p>
          <a:p>
            <a:r>
              <a:rPr lang="en-US" dirty="0"/>
              <a:t>More time required on processing work.</a:t>
            </a:r>
          </a:p>
          <a:p>
            <a:pPr lvl="1"/>
            <a:r>
              <a:rPr lang="en-US" dirty="0"/>
              <a:t>Keying the keywords.</a:t>
            </a:r>
          </a:p>
          <a:p>
            <a:pPr lvl="1"/>
            <a:r>
              <a:rPr lang="en-US" dirty="0"/>
              <a:t>Doing time stamping of words.</a:t>
            </a:r>
          </a:p>
        </p:txBody>
      </p:sp>
      <p:sp>
        <p:nvSpPr>
          <p:cNvPr id="5" name="Slide Number Placeholder 4">
            <a:extLst>
              <a:ext uri="{FF2B5EF4-FFF2-40B4-BE49-F238E27FC236}">
                <a16:creationId xmlns:a16="http://schemas.microsoft.com/office/drawing/2014/main" id="{71DF689F-A507-4978-9FD4-45921F1EF48E}"/>
              </a:ext>
            </a:extLst>
          </p:cNvPr>
          <p:cNvSpPr>
            <a:spLocks noGrp="1"/>
          </p:cNvSpPr>
          <p:nvPr>
            <p:ph type="sldNum" sz="quarter" idx="12"/>
          </p:nvPr>
        </p:nvSpPr>
        <p:spPr/>
        <p:txBody>
          <a:bodyPr/>
          <a:lstStyle/>
          <a:p>
            <a:fld id="{659B8747-9C9F-44D0-BA69-914F15BD556A}" type="slidenum">
              <a:rPr lang="en-US" smtClean="0"/>
              <a:t>4</a:t>
            </a:fld>
            <a:endParaRPr lang="en-US"/>
          </a:p>
        </p:txBody>
      </p:sp>
    </p:spTree>
    <p:extLst>
      <p:ext uri="{BB962C8B-B14F-4D97-AF65-F5344CB8AC3E}">
        <p14:creationId xmlns:p14="http://schemas.microsoft.com/office/powerpoint/2010/main" val="281701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2E8879-01D5-4975-86F6-FCAA15D42D9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F15699E-6EAC-4A8D-A419-F141F032F6C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0F74241F-646A-4FD4-875D-5CB8569ADC12}"/>
              </a:ext>
            </a:extLst>
          </p:cNvPr>
          <p:cNvPicPr>
            <a:picLocks noChangeAspect="1"/>
          </p:cNvPicPr>
          <p:nvPr/>
        </p:nvPicPr>
        <p:blipFill>
          <a:blip r:embed="rId3"/>
          <a:stretch>
            <a:fillRect/>
          </a:stretch>
        </p:blipFill>
        <p:spPr>
          <a:xfrm>
            <a:off x="0" y="1673"/>
            <a:ext cx="12192000" cy="6854653"/>
          </a:xfrm>
          <a:prstGeom prst="rect">
            <a:avLst/>
          </a:prstGeom>
        </p:spPr>
      </p:pic>
      <p:sp>
        <p:nvSpPr>
          <p:cNvPr id="6" name="Slide Number Placeholder 5">
            <a:extLst>
              <a:ext uri="{FF2B5EF4-FFF2-40B4-BE49-F238E27FC236}">
                <a16:creationId xmlns:a16="http://schemas.microsoft.com/office/drawing/2014/main" id="{F5733208-3FAB-452A-BAF1-F7541756A208}"/>
              </a:ext>
            </a:extLst>
          </p:cNvPr>
          <p:cNvSpPr>
            <a:spLocks noGrp="1"/>
          </p:cNvSpPr>
          <p:nvPr>
            <p:ph type="sldNum" sz="quarter" idx="12"/>
          </p:nvPr>
        </p:nvSpPr>
        <p:spPr/>
        <p:txBody>
          <a:bodyPr/>
          <a:lstStyle/>
          <a:p>
            <a:fld id="{659B8747-9C9F-44D0-BA69-914F15BD556A}" type="slidenum">
              <a:rPr lang="en-US" smtClean="0"/>
              <a:t>5</a:t>
            </a:fld>
            <a:endParaRPr lang="en-US"/>
          </a:p>
        </p:txBody>
      </p:sp>
      <p:sp>
        <p:nvSpPr>
          <p:cNvPr id="7" name="Rectangle: Rounded Corners 6">
            <a:extLst>
              <a:ext uri="{FF2B5EF4-FFF2-40B4-BE49-F238E27FC236}">
                <a16:creationId xmlns:a16="http://schemas.microsoft.com/office/drawing/2014/main" id="{2E9F3C8F-5EEE-41AF-B2CC-B5478893D5B0}"/>
              </a:ext>
            </a:extLst>
          </p:cNvPr>
          <p:cNvSpPr/>
          <p:nvPr/>
        </p:nvSpPr>
        <p:spPr>
          <a:xfrm>
            <a:off x="7670800" y="848865"/>
            <a:ext cx="3638550" cy="2743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3B25A1D1-2079-4AF5-A55D-B6A7C38161E0}"/>
              </a:ext>
            </a:extLst>
          </p:cNvPr>
          <p:cNvSpPr/>
          <p:nvPr/>
        </p:nvSpPr>
        <p:spPr>
          <a:xfrm>
            <a:off x="3330531" y="857029"/>
            <a:ext cx="1280160" cy="27432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0398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46BBB-2D92-4322-8762-703DB0E64A64}"/>
              </a:ext>
            </a:extLst>
          </p:cNvPr>
          <p:cNvSpPr>
            <a:spLocks noGrp="1"/>
          </p:cNvSpPr>
          <p:nvPr>
            <p:ph type="title"/>
          </p:nvPr>
        </p:nvSpPr>
        <p:spPr>
          <a:xfrm>
            <a:off x="1451579" y="804519"/>
            <a:ext cx="9603275" cy="1049235"/>
          </a:xfrm>
        </p:spPr>
        <p:txBody>
          <a:bodyPr/>
          <a:lstStyle/>
          <a:p>
            <a:r>
              <a:rPr lang="en-US" dirty="0"/>
              <a:t>Overview of editor</a:t>
            </a:r>
          </a:p>
        </p:txBody>
      </p:sp>
      <p:pic>
        <p:nvPicPr>
          <p:cNvPr id="5" name="Picture 4">
            <a:extLst>
              <a:ext uri="{FF2B5EF4-FFF2-40B4-BE49-F238E27FC236}">
                <a16:creationId xmlns:a16="http://schemas.microsoft.com/office/drawing/2014/main" id="{FFF1CCF3-64CA-49B1-BF47-75BD921636BA}"/>
              </a:ext>
            </a:extLst>
          </p:cNvPr>
          <p:cNvPicPr>
            <a:picLocks noChangeAspect="1"/>
          </p:cNvPicPr>
          <p:nvPr/>
        </p:nvPicPr>
        <p:blipFill>
          <a:blip r:embed="rId3"/>
          <a:stretch>
            <a:fillRect/>
          </a:stretch>
        </p:blipFill>
        <p:spPr>
          <a:xfrm>
            <a:off x="7308499" y="2155993"/>
            <a:ext cx="4528457" cy="2546014"/>
          </a:xfrm>
          <a:prstGeom prst="rect">
            <a:avLst/>
          </a:prstGeom>
        </p:spPr>
      </p:pic>
      <p:sp>
        <p:nvSpPr>
          <p:cNvPr id="10" name="Content Placeholder 2">
            <a:extLst>
              <a:ext uri="{FF2B5EF4-FFF2-40B4-BE49-F238E27FC236}">
                <a16:creationId xmlns:a16="http://schemas.microsoft.com/office/drawing/2014/main" id="{47F2C965-ED9C-499A-990F-D61B3048C83E}"/>
              </a:ext>
            </a:extLst>
          </p:cNvPr>
          <p:cNvSpPr>
            <a:spLocks noGrp="1"/>
          </p:cNvSpPr>
          <p:nvPr>
            <p:ph idx="1"/>
          </p:nvPr>
        </p:nvSpPr>
        <p:spPr>
          <a:xfrm>
            <a:off x="1451579" y="2015732"/>
            <a:ext cx="9603275" cy="3450613"/>
          </a:xfrm>
        </p:spPr>
        <p:txBody>
          <a:bodyPr/>
          <a:lstStyle/>
          <a:p>
            <a:r>
              <a:rPr lang="en-US" dirty="0"/>
              <a:t>Designed to cater for novice and expert users.</a:t>
            </a:r>
          </a:p>
          <a:p>
            <a:r>
              <a:rPr lang="en-US" dirty="0"/>
              <a:t>Use a native HTML5 player and JavaScript.</a:t>
            </a:r>
          </a:p>
          <a:p>
            <a:r>
              <a:rPr lang="en-US" dirty="0"/>
              <a:t>Easily deployed to web browsers or Cloud.</a:t>
            </a:r>
          </a:p>
          <a:p>
            <a:r>
              <a:rPr lang="en-US" dirty="0"/>
              <a:t>Save time and cost.</a:t>
            </a:r>
          </a:p>
          <a:p>
            <a:r>
              <a:rPr lang="en-US" dirty="0"/>
              <a:t>Need not install any software.</a:t>
            </a:r>
          </a:p>
          <a:p>
            <a:pPr marL="0" indent="0">
              <a:buNone/>
            </a:pPr>
            <a:endParaRPr lang="en-US" dirty="0"/>
          </a:p>
        </p:txBody>
      </p:sp>
      <p:sp>
        <p:nvSpPr>
          <p:cNvPr id="12" name="Slide Number Placeholder 11">
            <a:extLst>
              <a:ext uri="{FF2B5EF4-FFF2-40B4-BE49-F238E27FC236}">
                <a16:creationId xmlns:a16="http://schemas.microsoft.com/office/drawing/2014/main" id="{8F19C4A0-1B5C-4FEC-B288-1EA93E1F6052}"/>
              </a:ext>
            </a:extLst>
          </p:cNvPr>
          <p:cNvSpPr>
            <a:spLocks noGrp="1"/>
          </p:cNvSpPr>
          <p:nvPr>
            <p:ph type="sldNum" sz="quarter" idx="12"/>
          </p:nvPr>
        </p:nvSpPr>
        <p:spPr/>
        <p:txBody>
          <a:bodyPr/>
          <a:lstStyle/>
          <a:p>
            <a:fld id="{659B8747-9C9F-44D0-BA69-914F15BD556A}" type="slidenum">
              <a:rPr lang="en-US" smtClean="0"/>
              <a:t>6</a:t>
            </a:fld>
            <a:endParaRPr lang="en-US"/>
          </a:p>
        </p:txBody>
      </p:sp>
    </p:spTree>
    <p:extLst>
      <p:ext uri="{BB962C8B-B14F-4D97-AF65-F5344CB8AC3E}">
        <p14:creationId xmlns:p14="http://schemas.microsoft.com/office/powerpoint/2010/main" val="252031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9C143-1B9D-4771-80FE-FF630E00BDE2}"/>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CCD5DF88-6D56-4ABC-9244-AEFAB910EACD}"/>
              </a:ext>
            </a:extLst>
          </p:cNvPr>
          <p:cNvSpPr>
            <a:spLocks noGrp="1"/>
          </p:cNvSpPr>
          <p:nvPr>
            <p:ph idx="1"/>
          </p:nvPr>
        </p:nvSpPr>
        <p:spPr/>
        <p:txBody>
          <a:bodyPr>
            <a:normAutofit/>
          </a:bodyPr>
          <a:lstStyle/>
          <a:p>
            <a:pPr marL="0" indent="0">
              <a:buNone/>
            </a:pPr>
            <a:endParaRPr lang="en-US" sz="5400" dirty="0"/>
          </a:p>
          <a:p>
            <a:pPr marL="0" indent="0">
              <a:buNone/>
            </a:pPr>
            <a:r>
              <a:rPr lang="en-US" sz="5400" dirty="0"/>
              <a:t>DEMO ON SUBTITLE EDITOR</a:t>
            </a:r>
          </a:p>
        </p:txBody>
      </p:sp>
      <p:sp>
        <p:nvSpPr>
          <p:cNvPr id="5" name="Slide Number Placeholder 4">
            <a:extLst>
              <a:ext uri="{FF2B5EF4-FFF2-40B4-BE49-F238E27FC236}">
                <a16:creationId xmlns:a16="http://schemas.microsoft.com/office/drawing/2014/main" id="{0E53A730-F8D0-4B83-A8FE-48482CA8A38A}"/>
              </a:ext>
            </a:extLst>
          </p:cNvPr>
          <p:cNvSpPr>
            <a:spLocks noGrp="1"/>
          </p:cNvSpPr>
          <p:nvPr>
            <p:ph type="sldNum" sz="quarter" idx="12"/>
          </p:nvPr>
        </p:nvSpPr>
        <p:spPr/>
        <p:txBody>
          <a:bodyPr/>
          <a:lstStyle/>
          <a:p>
            <a:fld id="{659B8747-9C9F-44D0-BA69-914F15BD556A}" type="slidenum">
              <a:rPr lang="en-US" smtClean="0"/>
              <a:t>7</a:t>
            </a:fld>
            <a:endParaRPr lang="en-US"/>
          </a:p>
        </p:txBody>
      </p:sp>
    </p:spTree>
    <p:extLst>
      <p:ext uri="{BB962C8B-B14F-4D97-AF65-F5344CB8AC3E}">
        <p14:creationId xmlns:p14="http://schemas.microsoft.com/office/powerpoint/2010/main" val="1361847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D6EAD-B67C-46CD-8670-70BB1E7AE2EF}"/>
              </a:ext>
            </a:extLst>
          </p:cNvPr>
          <p:cNvSpPr>
            <a:spLocks noGrp="1"/>
          </p:cNvSpPr>
          <p:nvPr>
            <p:ph type="title"/>
          </p:nvPr>
        </p:nvSpPr>
        <p:spPr/>
        <p:txBody>
          <a:bodyPr/>
          <a:lstStyle/>
          <a:p>
            <a:r>
              <a:rPr lang="en-US" dirty="0"/>
              <a:t>COMPARISON</a:t>
            </a:r>
          </a:p>
        </p:txBody>
      </p:sp>
      <p:sp>
        <p:nvSpPr>
          <p:cNvPr id="3" name="Content Placeholder 2">
            <a:extLst>
              <a:ext uri="{FF2B5EF4-FFF2-40B4-BE49-F238E27FC236}">
                <a16:creationId xmlns:a16="http://schemas.microsoft.com/office/drawing/2014/main" id="{E2590B06-9D40-404F-A35E-72B282CC4F8F}"/>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06D0BEB6-107E-4EE0-94DB-67F0F3B19166}"/>
              </a:ext>
            </a:extLst>
          </p:cNvPr>
          <p:cNvPicPr/>
          <p:nvPr/>
        </p:nvPicPr>
        <p:blipFill rotWithShape="1">
          <a:blip r:embed="rId3"/>
          <a:srcRect t="930" b="4923"/>
          <a:stretch/>
        </p:blipFill>
        <p:spPr bwMode="auto">
          <a:xfrm>
            <a:off x="5909517" y="1853754"/>
            <a:ext cx="5668010" cy="2326252"/>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68A09754-3159-4BDD-968C-AD8516B822B5}"/>
              </a:ext>
            </a:extLst>
          </p:cNvPr>
          <p:cNvPicPr/>
          <p:nvPr/>
        </p:nvPicPr>
        <p:blipFill rotWithShape="1">
          <a:blip r:embed="rId4"/>
          <a:srcRect b="29500"/>
          <a:stretch/>
        </p:blipFill>
        <p:spPr bwMode="auto">
          <a:xfrm>
            <a:off x="5909517" y="4639355"/>
            <a:ext cx="5668010" cy="2066925"/>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F0BBAED9-15C3-456F-A806-B41AF6DA1737}"/>
              </a:ext>
            </a:extLst>
          </p:cNvPr>
          <p:cNvPicPr>
            <a:picLocks noChangeAspect="1"/>
          </p:cNvPicPr>
          <p:nvPr/>
        </p:nvPicPr>
        <p:blipFill>
          <a:blip r:embed="rId5"/>
          <a:stretch>
            <a:fillRect/>
          </a:stretch>
        </p:blipFill>
        <p:spPr>
          <a:xfrm>
            <a:off x="885569" y="3263922"/>
            <a:ext cx="4528457" cy="2546014"/>
          </a:xfrm>
          <a:prstGeom prst="rect">
            <a:avLst/>
          </a:prstGeom>
        </p:spPr>
      </p:pic>
      <p:sp>
        <p:nvSpPr>
          <p:cNvPr id="8" name="Slide Number Placeholder 7">
            <a:extLst>
              <a:ext uri="{FF2B5EF4-FFF2-40B4-BE49-F238E27FC236}">
                <a16:creationId xmlns:a16="http://schemas.microsoft.com/office/drawing/2014/main" id="{5625D695-9148-4A30-A38F-7474B7CFDE20}"/>
              </a:ext>
            </a:extLst>
          </p:cNvPr>
          <p:cNvSpPr>
            <a:spLocks noGrp="1"/>
          </p:cNvSpPr>
          <p:nvPr>
            <p:ph type="sldNum" sz="quarter" idx="12"/>
          </p:nvPr>
        </p:nvSpPr>
        <p:spPr/>
        <p:txBody>
          <a:bodyPr/>
          <a:lstStyle/>
          <a:p>
            <a:fld id="{659B8747-9C9F-44D0-BA69-914F15BD556A}" type="slidenum">
              <a:rPr lang="en-US" smtClean="0"/>
              <a:t>8</a:t>
            </a:fld>
            <a:endParaRPr lang="en-US"/>
          </a:p>
        </p:txBody>
      </p:sp>
      <p:sp>
        <p:nvSpPr>
          <p:cNvPr id="9" name="Rectangle: Rounded Corners 8">
            <a:extLst>
              <a:ext uri="{FF2B5EF4-FFF2-40B4-BE49-F238E27FC236}">
                <a16:creationId xmlns:a16="http://schemas.microsoft.com/office/drawing/2014/main" id="{A443BADD-FDD2-4C63-A2A1-DBA761EF3F86}"/>
              </a:ext>
            </a:extLst>
          </p:cNvPr>
          <p:cNvSpPr/>
          <p:nvPr/>
        </p:nvSpPr>
        <p:spPr>
          <a:xfrm>
            <a:off x="2098237" y="2879720"/>
            <a:ext cx="2103120" cy="274320"/>
          </a:xfrm>
          <a:prstGeom prst="round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SUBTITLE EDITOR</a:t>
            </a:r>
          </a:p>
        </p:txBody>
      </p:sp>
      <p:sp>
        <p:nvSpPr>
          <p:cNvPr id="11" name="Rectangle: Rounded Corners 10">
            <a:extLst>
              <a:ext uri="{FF2B5EF4-FFF2-40B4-BE49-F238E27FC236}">
                <a16:creationId xmlns:a16="http://schemas.microsoft.com/office/drawing/2014/main" id="{3E50EB1C-73CA-45BE-9E3D-71FB20ADE618}"/>
              </a:ext>
            </a:extLst>
          </p:cNvPr>
          <p:cNvSpPr/>
          <p:nvPr/>
        </p:nvSpPr>
        <p:spPr>
          <a:xfrm>
            <a:off x="8194882" y="1498445"/>
            <a:ext cx="1097280" cy="274320"/>
          </a:xfrm>
          <a:prstGeom prst="round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bg1"/>
                </a:solidFill>
              </a:rPr>
              <a:t>PRAAT</a:t>
            </a:r>
            <a:endParaRPr lang="en-US" dirty="0">
              <a:solidFill>
                <a:schemeClr val="bg1"/>
              </a:solidFill>
            </a:endParaRPr>
          </a:p>
        </p:txBody>
      </p:sp>
      <p:sp>
        <p:nvSpPr>
          <p:cNvPr id="12" name="Rectangle: Rounded Corners 11">
            <a:extLst>
              <a:ext uri="{FF2B5EF4-FFF2-40B4-BE49-F238E27FC236}">
                <a16:creationId xmlns:a16="http://schemas.microsoft.com/office/drawing/2014/main" id="{CBB6C75D-953B-46FC-9C11-79A3802EE5D9}"/>
              </a:ext>
            </a:extLst>
          </p:cNvPr>
          <p:cNvSpPr/>
          <p:nvPr/>
        </p:nvSpPr>
        <p:spPr>
          <a:xfrm>
            <a:off x="8194882" y="4262609"/>
            <a:ext cx="1097280" cy="274320"/>
          </a:xfrm>
          <a:prstGeom prst="roundRect">
            <a:avLst/>
          </a:prstGeom>
          <a:solidFill>
            <a:srgbClr val="FF000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ELAN</a:t>
            </a:r>
          </a:p>
        </p:txBody>
      </p:sp>
    </p:spTree>
    <p:extLst>
      <p:ext uri="{BB962C8B-B14F-4D97-AF65-F5344CB8AC3E}">
        <p14:creationId xmlns:p14="http://schemas.microsoft.com/office/powerpoint/2010/main" val="1060918221"/>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Custom 1">
      <a:majorFont>
        <a:latin typeface="Rockwell"/>
        <a:ea typeface=""/>
        <a:cs typeface=""/>
      </a:majorFont>
      <a:minorFont>
        <a:latin typeface="Rockwell"/>
        <a:ea typeface=""/>
        <a:cs typeface=""/>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7646</TotalTime>
  <Words>2366</Words>
  <Application>Microsoft Office PowerPoint</Application>
  <PresentationFormat>Widescreen</PresentationFormat>
  <Paragraphs>204</Paragraphs>
  <Slides>33</Slides>
  <Notes>31</Notes>
  <HiddenSlides>2</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Rockwell</vt:lpstr>
      <vt:lpstr>Gallery</vt:lpstr>
      <vt:lpstr>SCE16-0555 OFFLINE WEB  SUBTITLE EDITOR</vt:lpstr>
      <vt:lpstr>AGENDA</vt:lpstr>
      <vt:lpstr>PowerPoint Presentation</vt:lpstr>
      <vt:lpstr>Transcript</vt:lpstr>
      <vt:lpstr>MOTIVATION</vt:lpstr>
      <vt:lpstr>PowerPoint Presentation</vt:lpstr>
      <vt:lpstr>Overview of editor</vt:lpstr>
      <vt:lpstr>PowerPoint Presentation</vt:lpstr>
      <vt:lpstr>COMPARISON</vt:lpstr>
      <vt:lpstr>DESIGN ARCHITECTURE</vt:lpstr>
      <vt:lpstr>Startup page</vt:lpstr>
      <vt:lpstr>PowerPoint Presentation</vt:lpstr>
      <vt:lpstr>Limit words per sentence</vt:lpstr>
      <vt:lpstr>PowerPoint Presentation</vt:lpstr>
      <vt:lpstr>Limit words per sentence</vt:lpstr>
      <vt:lpstr>Limit words per sentence</vt:lpstr>
      <vt:lpstr>SEARCH BOX</vt:lpstr>
      <vt:lpstr>SEARCH BOX</vt:lpstr>
      <vt:lpstr>SEARCH BOX</vt:lpstr>
      <vt:lpstr>playback PAUSED UPON EDITING</vt:lpstr>
      <vt:lpstr>playback PAUSED UPON EDITING </vt:lpstr>
      <vt:lpstr>playback PAUSED UPON EDITING</vt:lpstr>
      <vt:lpstr>Save transcript</vt:lpstr>
      <vt:lpstr>PowerPoint Presentation</vt:lpstr>
      <vt:lpstr>Save transcript in XML FORMAT</vt:lpstr>
      <vt:lpstr>Save transcript in XML FORMAT</vt:lpstr>
      <vt:lpstr>Save transcript in SRT FORMAT</vt:lpstr>
      <vt:lpstr>Save transcript in SRT format</vt:lpstr>
      <vt:lpstr>Save transcript in SRT format</vt:lpstr>
      <vt:lpstr>SUMMARY</vt:lpstr>
      <vt:lpstr>Technical difficulties</vt:lpstr>
      <vt:lpstr>FUTURE WORK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SCE16-0555 OFFLINE WEB  SUBTITLE EDITOR</dc:title>
  <dc:creator>YanLing •</dc:creator>
  <cp:lastModifiedBy>YanLing •</cp:lastModifiedBy>
  <cp:revision>60</cp:revision>
  <dcterms:created xsi:type="dcterms:W3CDTF">2018-05-09T16:52:56Z</dcterms:created>
  <dcterms:modified xsi:type="dcterms:W3CDTF">2018-05-15T06:29:41Z</dcterms:modified>
</cp:coreProperties>
</file>